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428" r:id="rId2"/>
    <p:sldId id="432" r:id="rId3"/>
    <p:sldId id="433" r:id="rId4"/>
    <p:sldId id="675" r:id="rId5"/>
    <p:sldId id="677" r:id="rId6"/>
    <p:sldId id="676" r:id="rId7"/>
    <p:sldId id="678" r:id="rId8"/>
    <p:sldId id="680" r:id="rId9"/>
    <p:sldId id="679" r:id="rId10"/>
    <p:sldId id="689" r:id="rId11"/>
    <p:sldId id="688" r:id="rId12"/>
    <p:sldId id="691" r:id="rId13"/>
    <p:sldId id="690" r:id="rId14"/>
    <p:sldId id="692" r:id="rId15"/>
    <p:sldId id="693" r:id="rId16"/>
    <p:sldId id="682" r:id="rId17"/>
    <p:sldId id="681" r:id="rId18"/>
    <p:sldId id="685" r:id="rId19"/>
    <p:sldId id="684" r:id="rId20"/>
    <p:sldId id="683" r:id="rId21"/>
    <p:sldId id="686" r:id="rId22"/>
    <p:sldId id="687"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92" d="100"/>
          <a:sy n="92" d="100"/>
        </p:scale>
        <p:origin x="1374"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1101D91-FE29-4465-9926-CED6BED9A436}" type="datetimeFigureOut">
              <a:rPr lang="en-US" smtClean="0"/>
              <a:pPr/>
              <a:t>12/1/2020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A4AD06A-B904-4951-AC61-F8B4555BECBC}" type="slidenum">
              <a:rPr lang="en-US" smtClean="0"/>
              <a:pPr/>
              <a:t>‹#›</a:t>
            </a:fld>
            <a:endParaRPr lang="en-US"/>
          </a:p>
        </p:txBody>
      </p:sp>
    </p:spTree>
    <p:extLst>
      <p:ext uri="{BB962C8B-B14F-4D97-AF65-F5344CB8AC3E}">
        <p14:creationId xmlns:p14="http://schemas.microsoft.com/office/powerpoint/2010/main" val="39657031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040A34F-F270-44C4-B73F-38A1B494D3A1}" type="datetimeFigureOut">
              <a:rPr lang="en-US" smtClean="0"/>
              <a:pPr/>
              <a:t>12/1/2020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14AD7C-9FCB-4046-8C33-8965E9988829}" type="slidenum">
              <a:rPr lang="en-US" smtClean="0"/>
              <a:pPr/>
              <a:t>‹#›</a:t>
            </a:fld>
            <a:endParaRPr lang="en-US"/>
          </a:p>
        </p:txBody>
      </p:sp>
    </p:spTree>
    <p:extLst>
      <p:ext uri="{BB962C8B-B14F-4D97-AF65-F5344CB8AC3E}">
        <p14:creationId xmlns:p14="http://schemas.microsoft.com/office/powerpoint/2010/main" val="26198837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040A34F-F270-44C4-B73F-38A1B494D3A1}" type="datetimeFigureOut">
              <a:rPr lang="en-US" smtClean="0"/>
              <a:pPr/>
              <a:t>12/1/2020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14AD7C-9FCB-4046-8C33-8965E9988829}" type="slidenum">
              <a:rPr lang="en-US" smtClean="0"/>
              <a:pPr/>
              <a:t>‹#›</a:t>
            </a:fld>
            <a:endParaRPr lang="en-US"/>
          </a:p>
        </p:txBody>
      </p:sp>
    </p:spTree>
    <p:extLst>
      <p:ext uri="{BB962C8B-B14F-4D97-AF65-F5344CB8AC3E}">
        <p14:creationId xmlns:p14="http://schemas.microsoft.com/office/powerpoint/2010/main" val="36110975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040A34F-F270-44C4-B73F-38A1B494D3A1}" type="datetimeFigureOut">
              <a:rPr lang="en-US" smtClean="0"/>
              <a:pPr/>
              <a:t>12/1/2020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14AD7C-9FCB-4046-8C33-8965E9988829}" type="slidenum">
              <a:rPr lang="en-US" smtClean="0"/>
              <a:pPr/>
              <a:t>‹#›</a:t>
            </a:fld>
            <a:endParaRPr lang="en-US"/>
          </a:p>
        </p:txBody>
      </p:sp>
    </p:spTree>
    <p:extLst>
      <p:ext uri="{BB962C8B-B14F-4D97-AF65-F5344CB8AC3E}">
        <p14:creationId xmlns:p14="http://schemas.microsoft.com/office/powerpoint/2010/main" val="16007841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040A34F-F270-44C4-B73F-38A1B494D3A1}" type="datetimeFigureOut">
              <a:rPr lang="en-US" smtClean="0"/>
              <a:pPr/>
              <a:t>12/1/2020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14AD7C-9FCB-4046-8C33-8965E9988829}" type="slidenum">
              <a:rPr lang="en-US" smtClean="0"/>
              <a:pPr/>
              <a:t>‹#›</a:t>
            </a:fld>
            <a:endParaRPr lang="en-US"/>
          </a:p>
        </p:txBody>
      </p:sp>
    </p:spTree>
    <p:extLst>
      <p:ext uri="{BB962C8B-B14F-4D97-AF65-F5344CB8AC3E}">
        <p14:creationId xmlns:p14="http://schemas.microsoft.com/office/powerpoint/2010/main" val="21804885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040A34F-F270-44C4-B73F-38A1B494D3A1}" type="datetimeFigureOut">
              <a:rPr lang="en-US" smtClean="0"/>
              <a:pPr/>
              <a:t>12/1/2020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14AD7C-9FCB-4046-8C33-8965E9988829}" type="slidenum">
              <a:rPr lang="en-US" smtClean="0"/>
              <a:pPr/>
              <a:t>‹#›</a:t>
            </a:fld>
            <a:endParaRPr lang="en-US"/>
          </a:p>
        </p:txBody>
      </p:sp>
    </p:spTree>
    <p:extLst>
      <p:ext uri="{BB962C8B-B14F-4D97-AF65-F5344CB8AC3E}">
        <p14:creationId xmlns:p14="http://schemas.microsoft.com/office/powerpoint/2010/main" val="21065990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040A34F-F270-44C4-B73F-38A1B494D3A1}" type="datetimeFigureOut">
              <a:rPr lang="en-US" smtClean="0"/>
              <a:pPr/>
              <a:t>12/1/2020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B14AD7C-9FCB-4046-8C33-8965E9988829}" type="slidenum">
              <a:rPr lang="en-US" smtClean="0"/>
              <a:pPr/>
              <a:t>‹#›</a:t>
            </a:fld>
            <a:endParaRPr lang="en-US"/>
          </a:p>
        </p:txBody>
      </p:sp>
    </p:spTree>
    <p:extLst>
      <p:ext uri="{BB962C8B-B14F-4D97-AF65-F5344CB8AC3E}">
        <p14:creationId xmlns:p14="http://schemas.microsoft.com/office/powerpoint/2010/main" val="36820147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040A34F-F270-44C4-B73F-38A1B494D3A1}" type="datetimeFigureOut">
              <a:rPr lang="en-US" smtClean="0"/>
              <a:pPr/>
              <a:t>12/1/2020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B14AD7C-9FCB-4046-8C33-8965E9988829}" type="slidenum">
              <a:rPr lang="en-US" smtClean="0"/>
              <a:pPr/>
              <a:t>‹#›</a:t>
            </a:fld>
            <a:endParaRPr lang="en-US"/>
          </a:p>
        </p:txBody>
      </p:sp>
    </p:spTree>
    <p:extLst>
      <p:ext uri="{BB962C8B-B14F-4D97-AF65-F5344CB8AC3E}">
        <p14:creationId xmlns:p14="http://schemas.microsoft.com/office/powerpoint/2010/main" val="582811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040A34F-F270-44C4-B73F-38A1B494D3A1}" type="datetimeFigureOut">
              <a:rPr lang="en-US" smtClean="0"/>
              <a:pPr/>
              <a:t>12/1/2020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B14AD7C-9FCB-4046-8C33-8965E9988829}" type="slidenum">
              <a:rPr lang="en-US" smtClean="0"/>
              <a:pPr/>
              <a:t>‹#›</a:t>
            </a:fld>
            <a:endParaRPr lang="en-US"/>
          </a:p>
        </p:txBody>
      </p:sp>
    </p:spTree>
    <p:extLst>
      <p:ext uri="{BB962C8B-B14F-4D97-AF65-F5344CB8AC3E}">
        <p14:creationId xmlns:p14="http://schemas.microsoft.com/office/powerpoint/2010/main" val="20265878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40A34F-F270-44C4-B73F-38A1B494D3A1}" type="datetimeFigureOut">
              <a:rPr lang="en-US" smtClean="0"/>
              <a:pPr/>
              <a:t>12/1/2020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B14AD7C-9FCB-4046-8C33-8965E9988829}" type="slidenum">
              <a:rPr lang="en-US" smtClean="0"/>
              <a:pPr/>
              <a:t>‹#›</a:t>
            </a:fld>
            <a:endParaRPr lang="en-US"/>
          </a:p>
        </p:txBody>
      </p:sp>
    </p:spTree>
    <p:extLst>
      <p:ext uri="{BB962C8B-B14F-4D97-AF65-F5344CB8AC3E}">
        <p14:creationId xmlns:p14="http://schemas.microsoft.com/office/powerpoint/2010/main" val="41849074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040A34F-F270-44C4-B73F-38A1B494D3A1}" type="datetimeFigureOut">
              <a:rPr lang="en-US" smtClean="0"/>
              <a:pPr/>
              <a:t>12/1/2020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B14AD7C-9FCB-4046-8C33-8965E9988829}" type="slidenum">
              <a:rPr lang="en-US" smtClean="0"/>
              <a:pPr/>
              <a:t>‹#›</a:t>
            </a:fld>
            <a:endParaRPr lang="en-US"/>
          </a:p>
        </p:txBody>
      </p:sp>
    </p:spTree>
    <p:extLst>
      <p:ext uri="{BB962C8B-B14F-4D97-AF65-F5344CB8AC3E}">
        <p14:creationId xmlns:p14="http://schemas.microsoft.com/office/powerpoint/2010/main" val="36879983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040A34F-F270-44C4-B73F-38A1B494D3A1}" type="datetimeFigureOut">
              <a:rPr lang="en-US" smtClean="0"/>
              <a:pPr/>
              <a:t>12/1/2020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B14AD7C-9FCB-4046-8C33-8965E9988829}" type="slidenum">
              <a:rPr lang="en-US" smtClean="0"/>
              <a:pPr/>
              <a:t>‹#›</a:t>
            </a:fld>
            <a:endParaRPr lang="en-US"/>
          </a:p>
        </p:txBody>
      </p:sp>
    </p:spTree>
    <p:extLst>
      <p:ext uri="{BB962C8B-B14F-4D97-AF65-F5344CB8AC3E}">
        <p14:creationId xmlns:p14="http://schemas.microsoft.com/office/powerpoint/2010/main" val="12010206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40A34F-F270-44C4-B73F-38A1B494D3A1}" type="datetimeFigureOut">
              <a:rPr lang="en-US" smtClean="0"/>
              <a:pPr/>
              <a:t>12/1/2020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14AD7C-9FCB-4046-8C33-8965E9988829}" type="slidenum">
              <a:rPr lang="en-US" smtClean="0"/>
              <a:pPr/>
              <a:t>‹#›</a:t>
            </a:fld>
            <a:endParaRPr lang="en-US"/>
          </a:p>
        </p:txBody>
      </p:sp>
    </p:spTree>
    <p:extLst>
      <p:ext uri="{BB962C8B-B14F-4D97-AF65-F5344CB8AC3E}">
        <p14:creationId xmlns:p14="http://schemas.microsoft.com/office/powerpoint/2010/main" val="37403644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samatmachine.com/%d9%be%d9%88%d8%af%d8%b1-%d9%85%db%8c%da%a9%d8%b1%d9%88%d9%86%db%8c%d8%b2%d9%87-%da%86%db%8c%d8%b3%d8%aa%d8%9f/"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ctrTitle"/>
          </p:nvPr>
        </p:nvSpPr>
        <p:spPr>
          <a:xfrm>
            <a:off x="561110" y="477982"/>
            <a:ext cx="7772400" cy="6286499"/>
          </a:xfrm>
        </p:spPr>
        <p:txBody>
          <a:bodyPr>
            <a:normAutofit/>
          </a:bodyPr>
          <a:lstStyle/>
          <a:p>
            <a:r>
              <a:rPr lang="fa-IR" b="1" dirty="0">
                <a:solidFill>
                  <a:srgbClr val="C00000"/>
                </a:solidFill>
                <a:cs typeface="B Nazanin" panose="00000400000000000000" pitchFamily="2" charset="-78"/>
              </a:rPr>
              <a:t>درس فناوری ذره</a:t>
            </a:r>
            <a:br>
              <a:rPr lang="fa-IR" b="1" dirty="0">
                <a:solidFill>
                  <a:srgbClr val="C00000"/>
                </a:solidFill>
                <a:cs typeface="B Nazanin" panose="00000400000000000000" pitchFamily="2" charset="-78"/>
              </a:rPr>
            </a:br>
            <a:r>
              <a:rPr lang="fa-IR" b="1" dirty="0">
                <a:solidFill>
                  <a:srgbClr val="C00000"/>
                </a:solidFill>
                <a:cs typeface="B Nazanin" panose="00000400000000000000" pitchFamily="2" charset="-78"/>
              </a:rPr>
              <a:t/>
            </a:r>
            <a:br>
              <a:rPr lang="fa-IR" b="1" dirty="0">
                <a:solidFill>
                  <a:srgbClr val="C00000"/>
                </a:solidFill>
                <a:cs typeface="B Nazanin" panose="00000400000000000000" pitchFamily="2" charset="-78"/>
              </a:rPr>
            </a:br>
            <a:r>
              <a:rPr lang="fa-IR" b="1" dirty="0">
                <a:solidFill>
                  <a:srgbClr val="C00000"/>
                </a:solidFill>
                <a:cs typeface="B Nazanin" panose="00000400000000000000" pitchFamily="2" charset="-78"/>
              </a:rPr>
              <a:t>جلسه </a:t>
            </a:r>
            <a:r>
              <a:rPr lang="fa-IR" b="1" dirty="0" smtClean="0">
                <a:solidFill>
                  <a:srgbClr val="C00000"/>
                </a:solidFill>
                <a:cs typeface="B Nazanin" panose="00000400000000000000" pitchFamily="2" charset="-78"/>
              </a:rPr>
              <a:t>۱۱</a:t>
            </a:r>
            <a:r>
              <a:rPr lang="fa-IR" b="1" dirty="0">
                <a:solidFill>
                  <a:srgbClr val="C00000"/>
                </a:solidFill>
                <a:cs typeface="B Nazanin" panose="00000400000000000000" pitchFamily="2" charset="-78"/>
              </a:rPr>
              <a:t/>
            </a:r>
            <a:br>
              <a:rPr lang="fa-IR" b="1" dirty="0">
                <a:solidFill>
                  <a:srgbClr val="C00000"/>
                </a:solidFill>
                <a:cs typeface="B Nazanin" panose="00000400000000000000" pitchFamily="2" charset="-78"/>
              </a:rPr>
            </a:br>
            <a:r>
              <a:rPr lang="fa-IR" b="1" dirty="0">
                <a:solidFill>
                  <a:srgbClr val="C00000"/>
                </a:solidFill>
                <a:cs typeface="B Nazanin" panose="00000400000000000000" pitchFamily="2" charset="-78"/>
              </a:rPr>
              <a:t>دکتر مریم حسینی </a:t>
            </a:r>
            <a:r>
              <a:rPr lang="fa-IR" b="1" dirty="0" smtClean="0">
                <a:solidFill>
                  <a:srgbClr val="C00000"/>
                </a:solidFill>
                <a:cs typeface="B Nazanin" panose="00000400000000000000" pitchFamily="2" charset="-78"/>
              </a:rPr>
              <a:t>زری</a:t>
            </a:r>
            <a:br>
              <a:rPr lang="fa-IR" b="1" dirty="0" smtClean="0">
                <a:solidFill>
                  <a:srgbClr val="C00000"/>
                </a:solidFill>
                <a:cs typeface="B Nazanin" panose="00000400000000000000" pitchFamily="2" charset="-78"/>
              </a:rPr>
            </a:br>
            <a:r>
              <a:rPr lang="fa-IR" b="1" dirty="0" smtClean="0">
                <a:solidFill>
                  <a:srgbClr val="C00000"/>
                </a:solidFill>
                <a:cs typeface="B Nazanin" panose="00000400000000000000" pitchFamily="2" charset="-78"/>
              </a:rPr>
              <a:t/>
            </a:r>
            <a:br>
              <a:rPr lang="fa-IR" b="1" dirty="0" smtClean="0">
                <a:solidFill>
                  <a:srgbClr val="C00000"/>
                </a:solidFill>
                <a:cs typeface="B Nazanin" panose="00000400000000000000" pitchFamily="2" charset="-78"/>
              </a:rPr>
            </a:br>
            <a:r>
              <a:rPr lang="fa-IR" b="1" dirty="0" smtClean="0">
                <a:solidFill>
                  <a:srgbClr val="C00000"/>
                </a:solidFill>
                <a:cs typeface="B Nazanin" panose="00000400000000000000" pitchFamily="2" charset="-78"/>
              </a:rPr>
              <a:t>موضوع: تولید پودر از بالا به پایین</a:t>
            </a:r>
            <a:br>
              <a:rPr lang="fa-IR" b="1" dirty="0" smtClean="0">
                <a:solidFill>
                  <a:srgbClr val="C00000"/>
                </a:solidFill>
                <a:cs typeface="B Nazanin" panose="00000400000000000000" pitchFamily="2" charset="-78"/>
              </a:rPr>
            </a:br>
            <a:r>
              <a:rPr lang="fa-IR" b="1" dirty="0" smtClean="0">
                <a:solidFill>
                  <a:srgbClr val="C00000"/>
                </a:solidFill>
                <a:cs typeface="B Nazanin" panose="00000400000000000000" pitchFamily="2" charset="-78"/>
              </a:rPr>
              <a:t> انواع آسیاب</a:t>
            </a:r>
            <a:endParaRPr lang="en-US" b="1" dirty="0">
              <a:solidFill>
                <a:srgbClr val="C00000"/>
              </a:solidFill>
              <a:cs typeface="B Nazanin" panose="00000400000000000000" pitchFamily="2" charset="-78"/>
            </a:endParaRPr>
          </a:p>
        </p:txBody>
      </p:sp>
    </p:spTree>
    <p:extLst>
      <p:ext uri="{BB962C8B-B14F-4D97-AF65-F5344CB8AC3E}">
        <p14:creationId xmlns:p14="http://schemas.microsoft.com/office/powerpoint/2010/main" val="24498195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solidFill>
                  <a:srgbClr val="FF0000"/>
                </a:solidFill>
                <a:cs typeface="Aban" pitchFamily="2" charset="-78"/>
              </a:rPr>
              <a:t>آسیاب بسکت میل</a:t>
            </a:r>
            <a:endParaRPr lang="fa-IR" dirty="0"/>
          </a:p>
        </p:txBody>
      </p:sp>
      <p:pic>
        <p:nvPicPr>
          <p:cNvPr id="8194" name="Picture 2" descr="http://tpmachin.ir/wp-content/uploads/2018/11/IMG-20181020-WA00011.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15247" y="1672936"/>
            <a:ext cx="2715577" cy="452596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000500" y="1672936"/>
            <a:ext cx="4270664" cy="4678204"/>
          </a:xfrm>
          <a:prstGeom prst="rect">
            <a:avLst/>
          </a:prstGeom>
          <a:noFill/>
        </p:spPr>
        <p:txBody>
          <a:bodyPr wrap="square" rtlCol="1">
            <a:spAutoFit/>
          </a:bodyPr>
          <a:lstStyle/>
          <a:p>
            <a:pPr algn="just" rtl="1" fontAlgn="base"/>
            <a:r>
              <a:rPr lang="fa-IR" sz="2800" dirty="0">
                <a:cs typeface="Aban" pitchFamily="2" charset="-78"/>
              </a:rPr>
              <a:t>این دستگاه جهت آسیاب رنگ های مایع با ویسکوزیته مختلف.خمیر رنگ.ترکیب های پیگمنتی و پوشش ها تا دانه بندی زیر ۵ میکرون بکار میرود.همچنین باعث میکس و دیسپرس چند جز مایع و جامد در یکدیگر میگردد.</a:t>
            </a:r>
          </a:p>
          <a:p>
            <a:pPr algn="just" rtl="1" fontAlgn="base"/>
            <a:r>
              <a:rPr lang="fa-IR" sz="2800" dirty="0">
                <a:cs typeface="Aban" pitchFamily="2" charset="-78"/>
              </a:rPr>
              <a:t>موارد کاربرد:رنگ سازی.مرکب سازی.دارو سازی و آرایشی بهداشتی</a:t>
            </a:r>
          </a:p>
          <a:p>
            <a:endParaRPr lang="fa-IR" dirty="0"/>
          </a:p>
        </p:txBody>
      </p:sp>
    </p:spTree>
    <p:extLst>
      <p:ext uri="{BB962C8B-B14F-4D97-AF65-F5344CB8AC3E}">
        <p14:creationId xmlns:p14="http://schemas.microsoft.com/office/powerpoint/2010/main" val="1435489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46138"/>
            <a:ext cx="8229600" cy="6473537"/>
          </a:xfrm>
        </p:spPr>
        <p:txBody>
          <a:bodyPr>
            <a:normAutofit fontScale="55000" lnSpcReduction="20000"/>
          </a:bodyPr>
          <a:lstStyle/>
          <a:p>
            <a:pPr marL="0" marR="0" algn="just" rtl="1">
              <a:spcBef>
                <a:spcPts val="0"/>
              </a:spcBef>
              <a:spcAft>
                <a:spcPts val="1000"/>
              </a:spcAft>
            </a:pPr>
            <a:r>
              <a:rPr lang="fa-IR" dirty="0">
                <a:solidFill>
                  <a:srgbClr val="000000"/>
                </a:solidFill>
                <a:latin typeface="Tahoma" panose="020B0604030504040204" pitchFamily="34" charset="0"/>
                <a:cs typeface="Tahoma" panose="020B0604030504040204" pitchFamily="34" charset="0"/>
              </a:rPr>
              <a:t>سیستم بسکت میلها برای آسیاب کردن و مخلوط کردن پیوسته محصولات به دانه های ریز و خیلی ریز با ویسکوزیته پایین، متوسط و بالا طراحی شده است</a:t>
            </a:r>
            <a:r>
              <a:rPr lang="fa-IR" dirty="0">
                <a:solidFill>
                  <a:srgbClr val="000000"/>
                </a:solidFill>
                <a:latin typeface="Tahoma" panose="020B0604030504040204" pitchFamily="34" charset="0"/>
              </a:rPr>
              <a:t>.</a:t>
            </a:r>
            <a:r>
              <a:rPr lang="fa-IR" dirty="0">
                <a:solidFill>
                  <a:srgbClr val="000000"/>
                </a:solidFill>
                <a:latin typeface="Tahoma" panose="020B0604030504040204" pitchFamily="34" charset="0"/>
                <a:cs typeface="Tahoma" panose="020B0604030504040204" pitchFamily="34" charset="0"/>
              </a:rPr>
              <a:t> از مزایای بسکت میل می توان به انعطاف پذیری آن در تغییر سریع رنگ دانه ها اشاره کرد. به کمک این دستگاه نه تنها حجم دانه های </a:t>
            </a:r>
            <a:r>
              <a:rPr lang="fa-IR" dirty="0">
                <a:solidFill>
                  <a:srgbClr val="000000"/>
                </a:solidFill>
                <a:latin typeface="Tahoma" panose="020B0604030504040204" pitchFamily="34" charset="0"/>
              </a:rPr>
              <a:t>(</a:t>
            </a:r>
            <a:r>
              <a:rPr lang="en-US" dirty="0">
                <a:solidFill>
                  <a:srgbClr val="000000"/>
                </a:solidFill>
                <a:latin typeface="Tahoma" panose="020B0604030504040204" pitchFamily="34" charset="0"/>
              </a:rPr>
              <a:t>beads)</a:t>
            </a:r>
            <a:r>
              <a:rPr lang="en-US" dirty="0">
                <a:solidFill>
                  <a:srgbClr val="000000"/>
                </a:solidFill>
                <a:latin typeface="Tahoma" panose="020B0604030504040204" pitchFamily="34" charset="0"/>
                <a:cs typeface="Tahoma" panose="020B0604030504040204" pitchFamily="34" charset="0"/>
              </a:rPr>
              <a:t> </a:t>
            </a:r>
            <a:r>
              <a:rPr lang="fa-IR" dirty="0">
                <a:solidFill>
                  <a:srgbClr val="000000"/>
                </a:solidFill>
                <a:latin typeface="Tahoma" panose="020B0604030504040204" pitchFamily="34" charset="0"/>
                <a:cs typeface="Tahoma" panose="020B0604030504040204" pitchFamily="34" charset="0"/>
              </a:rPr>
              <a:t>مورد استفاده در سیستم در مقایسه با </a:t>
            </a:r>
            <a:r>
              <a:rPr lang="en-US" dirty="0">
                <a:solidFill>
                  <a:srgbClr val="000000"/>
                </a:solidFill>
                <a:latin typeface="Tahoma" panose="020B0604030504040204" pitchFamily="34" charset="0"/>
              </a:rPr>
              <a:t>Horizontal Mill</a:t>
            </a:r>
            <a:r>
              <a:rPr lang="en-US" dirty="0">
                <a:solidFill>
                  <a:srgbClr val="000000"/>
                </a:solidFill>
                <a:latin typeface="Tahoma" panose="020B0604030504040204" pitchFamily="34" charset="0"/>
                <a:cs typeface="Tahoma" panose="020B0604030504040204" pitchFamily="34" charset="0"/>
              </a:rPr>
              <a:t> </a:t>
            </a:r>
            <a:r>
              <a:rPr lang="fa-IR" dirty="0">
                <a:solidFill>
                  <a:srgbClr val="000000"/>
                </a:solidFill>
                <a:latin typeface="Tahoma" panose="020B0604030504040204" pitchFamily="34" charset="0"/>
                <a:cs typeface="Tahoma" panose="020B0604030504040204" pitchFamily="34" charset="0"/>
              </a:rPr>
              <a:t>کاهش می یابد بلکه در مصرف حلال برای شستشو دستگاه صرفه جویی چشمگیری صورت می گیرد. همچنین به دلیل نوع طراحی این سیستم، استفاده از آن برای کاربران بسیار آسان می باشد.</a:t>
            </a:r>
            <a:endParaRPr lang="fa-IR" dirty="0">
              <a:solidFill>
                <a:srgbClr val="000000"/>
              </a:solidFill>
              <a:latin typeface="Tahoma" panose="020B0604030504040204" pitchFamily="34" charset="0"/>
            </a:endParaRPr>
          </a:p>
          <a:p>
            <a:pPr marL="0" marR="0" algn="just" rtl="1">
              <a:spcBef>
                <a:spcPts val="0"/>
              </a:spcBef>
              <a:spcAft>
                <a:spcPts val="1000"/>
              </a:spcAft>
            </a:pPr>
            <a:r>
              <a:rPr lang="fa-IR" dirty="0">
                <a:solidFill>
                  <a:srgbClr val="000000"/>
                </a:solidFill>
                <a:latin typeface="Tahoma" panose="020B0604030504040204" pitchFamily="34" charset="0"/>
                <a:cs typeface="Tahoma" panose="020B0604030504040204" pitchFamily="34" charset="0"/>
              </a:rPr>
              <a:t>از کاربردهای این سیستم می توان در تولید رنگها، وارنیش ها، لعابها، خمیرها، پوششها، خمیرهای پیگمنت و سایر محصولاتی که نیاز به درجه بالایی از آسیاب شدن دارند، اشاره کرد.</a:t>
            </a:r>
            <a:endParaRPr lang="fa-IR" dirty="0">
              <a:solidFill>
                <a:srgbClr val="000000"/>
              </a:solidFill>
              <a:latin typeface="Tahoma" panose="020B0604030504040204" pitchFamily="34" charset="0"/>
            </a:endParaRPr>
          </a:p>
          <a:p>
            <a:pPr marL="0" marR="0" algn="r" rtl="1">
              <a:spcBef>
                <a:spcPts val="0"/>
              </a:spcBef>
              <a:spcAft>
                <a:spcPts val="1000"/>
              </a:spcAft>
            </a:pPr>
            <a:r>
              <a:rPr lang="fa-IR" dirty="0">
                <a:solidFill>
                  <a:srgbClr val="000000"/>
                </a:solidFill>
                <a:latin typeface="Tahoma" panose="020B0604030504040204" pitchFamily="34" charset="0"/>
                <a:cs typeface="Tahoma" panose="020B0604030504040204" pitchFamily="34" charset="0"/>
              </a:rPr>
              <a:t>گروه ماکرواستپ به نمایندگی از شرکت </a:t>
            </a:r>
            <a:r>
              <a:rPr lang="en-US" dirty="0">
                <a:solidFill>
                  <a:srgbClr val="000000"/>
                </a:solidFill>
                <a:latin typeface="Tahoma" panose="020B0604030504040204" pitchFamily="34" charset="0"/>
              </a:rPr>
              <a:t>IEC+</a:t>
            </a:r>
            <a:r>
              <a:rPr lang="en-US" dirty="0">
                <a:solidFill>
                  <a:srgbClr val="000000"/>
                </a:solidFill>
                <a:latin typeface="Tahoma" panose="020B0604030504040204" pitchFamily="34" charset="0"/>
                <a:cs typeface="Tahoma" panose="020B0604030504040204" pitchFamily="34" charset="0"/>
              </a:rPr>
              <a:t> </a:t>
            </a:r>
            <a:r>
              <a:rPr lang="fa-IR" dirty="0">
                <a:solidFill>
                  <a:srgbClr val="000000"/>
                </a:solidFill>
                <a:latin typeface="Tahoma" panose="020B0604030504040204" pitchFamily="34" charset="0"/>
                <a:cs typeface="Tahoma" panose="020B0604030504040204" pitchFamily="34" charset="0"/>
              </a:rPr>
              <a:t>ایتالیا، نسل جدیدی از بسکت میل ها  </a:t>
            </a:r>
            <a:r>
              <a:rPr lang="fa-IR" dirty="0">
                <a:solidFill>
                  <a:srgbClr val="000000"/>
                </a:solidFill>
                <a:latin typeface="Tahoma" panose="020B0604030504040204" pitchFamily="34" charset="0"/>
              </a:rPr>
              <a:t>(</a:t>
            </a:r>
            <a:r>
              <a:rPr lang="en-US" dirty="0">
                <a:solidFill>
                  <a:srgbClr val="000000"/>
                </a:solidFill>
                <a:latin typeface="Tahoma" panose="020B0604030504040204" pitchFamily="34" charset="0"/>
              </a:rPr>
              <a:t>Plus Mill)</a:t>
            </a:r>
            <a:r>
              <a:rPr lang="en-US" dirty="0">
                <a:solidFill>
                  <a:srgbClr val="000000"/>
                </a:solidFill>
                <a:latin typeface="Tahoma" panose="020B0604030504040204" pitchFamily="34" charset="0"/>
                <a:cs typeface="Tahoma" panose="020B0604030504040204" pitchFamily="34" charset="0"/>
              </a:rPr>
              <a:t> </a:t>
            </a:r>
            <a:r>
              <a:rPr lang="fa-IR" dirty="0">
                <a:solidFill>
                  <a:srgbClr val="000000"/>
                </a:solidFill>
                <a:latin typeface="Tahoma" panose="020B0604030504040204" pitchFamily="34" charset="0"/>
                <a:cs typeface="Tahoma" panose="020B0604030504040204" pitchFamily="34" charset="0"/>
              </a:rPr>
              <a:t>را به بازار جهان و ایران معرفی کرده است. این بسکت میل برای اولین بار در نمایشگاه پوششهای سطحی اروپا 2015 که از تاریخ 21 لغایت 23 آوریل در نورنبرگ آلمان برگزار شد، رونمایی گردید.</a:t>
            </a:r>
            <a:endParaRPr lang="fa-IR" dirty="0">
              <a:solidFill>
                <a:srgbClr val="000000"/>
              </a:solidFill>
              <a:latin typeface="Tahoma" panose="020B0604030504040204" pitchFamily="34" charset="0"/>
            </a:endParaRPr>
          </a:p>
          <a:p>
            <a:pPr marL="0" marR="0" algn="r" rtl="1">
              <a:spcBef>
                <a:spcPts val="0"/>
              </a:spcBef>
              <a:spcAft>
                <a:spcPts val="1000"/>
              </a:spcAft>
            </a:pPr>
            <a:r>
              <a:rPr lang="fa-IR" dirty="0">
                <a:solidFill>
                  <a:srgbClr val="000000"/>
                </a:solidFill>
                <a:latin typeface="Tahoma" panose="020B0604030504040204" pitchFamily="34" charset="0"/>
                <a:cs typeface="Tahoma" panose="020B0604030504040204" pitchFamily="34" charset="0"/>
              </a:rPr>
              <a:t>از جمله مزایای این سیستمها نسبت به بسکت میل های معمولی می توان به موارد زیر اشاره کرد:</a:t>
            </a:r>
            <a:endParaRPr lang="fa-IR" dirty="0">
              <a:solidFill>
                <a:srgbClr val="000000"/>
              </a:solidFill>
              <a:latin typeface="Tahoma" panose="020B0604030504040204" pitchFamily="34" charset="0"/>
            </a:endParaRPr>
          </a:p>
          <a:p>
            <a:pPr marL="457200" marR="0" indent="-228600" algn="r" rtl="1">
              <a:spcBef>
                <a:spcPts val="0"/>
              </a:spcBef>
              <a:spcAft>
                <a:spcPts val="1000"/>
              </a:spcAft>
            </a:pPr>
            <a:r>
              <a:rPr lang="fa-IR" dirty="0">
                <a:solidFill>
                  <a:srgbClr val="000000"/>
                </a:solidFill>
                <a:latin typeface="Arial" panose="020B0604020202020204" pitchFamily="34" charset="0"/>
              </a:rPr>
              <a:t>-</a:t>
            </a:r>
            <a:r>
              <a:rPr lang="fa-IR" sz="800" dirty="0">
                <a:solidFill>
                  <a:srgbClr val="000000"/>
                </a:solidFill>
                <a:latin typeface="Times New Roman" panose="02020603050405020304" pitchFamily="18" charset="0"/>
              </a:rPr>
              <a:t>          </a:t>
            </a:r>
            <a:r>
              <a:rPr lang="fa-IR" dirty="0">
                <a:solidFill>
                  <a:srgbClr val="000000"/>
                </a:solidFill>
                <a:latin typeface="Tahoma" panose="020B0604030504040204" pitchFamily="34" charset="0"/>
                <a:cs typeface="Tahoma" panose="020B0604030504040204" pitchFamily="34" charset="0"/>
              </a:rPr>
              <a:t>عملکرد بسیار بالا</a:t>
            </a:r>
            <a:endParaRPr lang="fa-IR" dirty="0">
              <a:solidFill>
                <a:srgbClr val="000000"/>
              </a:solidFill>
              <a:latin typeface="Tahoma" panose="020B0604030504040204" pitchFamily="34" charset="0"/>
            </a:endParaRPr>
          </a:p>
          <a:p>
            <a:pPr marL="457200" marR="0" indent="-228600" algn="r" rtl="1">
              <a:spcBef>
                <a:spcPts val="0"/>
              </a:spcBef>
              <a:spcAft>
                <a:spcPts val="1000"/>
              </a:spcAft>
            </a:pPr>
            <a:r>
              <a:rPr lang="fa-IR" dirty="0">
                <a:solidFill>
                  <a:srgbClr val="000000"/>
                </a:solidFill>
                <a:latin typeface="Arial" panose="020B0604020202020204" pitchFamily="34" charset="0"/>
              </a:rPr>
              <a:t>-</a:t>
            </a:r>
            <a:r>
              <a:rPr lang="fa-IR" sz="800" dirty="0">
                <a:solidFill>
                  <a:srgbClr val="000000"/>
                </a:solidFill>
                <a:latin typeface="Times New Roman" panose="02020603050405020304" pitchFamily="18" charset="0"/>
              </a:rPr>
              <a:t>          </a:t>
            </a:r>
            <a:r>
              <a:rPr lang="fa-IR" dirty="0">
                <a:solidFill>
                  <a:srgbClr val="000000"/>
                </a:solidFill>
                <a:latin typeface="Tahoma" panose="020B0604030504040204" pitchFamily="34" charset="0"/>
                <a:cs typeface="Tahoma" panose="020B0604030504040204" pitchFamily="34" charset="0"/>
              </a:rPr>
              <a:t>کاهش حجم دانه ها </a:t>
            </a:r>
            <a:r>
              <a:rPr lang="fa-IR" dirty="0">
                <a:solidFill>
                  <a:srgbClr val="000000"/>
                </a:solidFill>
                <a:latin typeface="Tahoma" panose="020B0604030504040204" pitchFamily="34" charset="0"/>
              </a:rPr>
              <a:t>(</a:t>
            </a:r>
            <a:r>
              <a:rPr lang="en-US" dirty="0">
                <a:solidFill>
                  <a:srgbClr val="000000"/>
                </a:solidFill>
                <a:latin typeface="Tahoma" panose="020B0604030504040204" pitchFamily="34" charset="0"/>
              </a:rPr>
              <a:t>Beads)</a:t>
            </a:r>
            <a:r>
              <a:rPr lang="en-US" dirty="0">
                <a:solidFill>
                  <a:srgbClr val="000000"/>
                </a:solidFill>
                <a:latin typeface="Tahoma" panose="020B0604030504040204" pitchFamily="34" charset="0"/>
                <a:cs typeface="Tahoma" panose="020B0604030504040204" pitchFamily="34" charset="0"/>
              </a:rPr>
              <a:t> </a:t>
            </a:r>
            <a:r>
              <a:rPr lang="fa-IR" dirty="0">
                <a:solidFill>
                  <a:srgbClr val="000000"/>
                </a:solidFill>
                <a:latin typeface="Tahoma" panose="020B0604030504040204" pitchFamily="34" charset="0"/>
                <a:cs typeface="Tahoma" panose="020B0604030504040204" pitchFamily="34" charset="0"/>
              </a:rPr>
              <a:t>تا 90 درصد</a:t>
            </a:r>
            <a:endParaRPr lang="fa-IR" dirty="0">
              <a:solidFill>
                <a:srgbClr val="000000"/>
              </a:solidFill>
              <a:latin typeface="Tahoma" panose="020B0604030504040204" pitchFamily="34" charset="0"/>
            </a:endParaRPr>
          </a:p>
          <a:p>
            <a:pPr marL="457200" marR="0" indent="-228600" algn="r" rtl="1">
              <a:spcBef>
                <a:spcPts val="0"/>
              </a:spcBef>
              <a:spcAft>
                <a:spcPts val="1000"/>
              </a:spcAft>
            </a:pPr>
            <a:r>
              <a:rPr lang="fa-IR" dirty="0">
                <a:solidFill>
                  <a:srgbClr val="000000"/>
                </a:solidFill>
                <a:latin typeface="Arial" panose="020B0604020202020204" pitchFamily="34" charset="0"/>
              </a:rPr>
              <a:t>-</a:t>
            </a:r>
            <a:r>
              <a:rPr lang="fa-IR" sz="800" dirty="0">
                <a:solidFill>
                  <a:srgbClr val="000000"/>
                </a:solidFill>
                <a:latin typeface="Times New Roman" panose="02020603050405020304" pitchFamily="18" charset="0"/>
              </a:rPr>
              <a:t>          </a:t>
            </a:r>
            <a:r>
              <a:rPr lang="fa-IR" dirty="0">
                <a:solidFill>
                  <a:srgbClr val="000000"/>
                </a:solidFill>
                <a:latin typeface="Tahoma" panose="020B0604030504040204" pitchFamily="34" charset="0"/>
                <a:cs typeface="Tahoma" panose="020B0604030504040204" pitchFamily="34" charset="0"/>
              </a:rPr>
              <a:t>مصرف کمتر انرژی تا 50 درصد</a:t>
            </a:r>
            <a:endParaRPr lang="fa-IR" dirty="0">
              <a:solidFill>
                <a:srgbClr val="000000"/>
              </a:solidFill>
              <a:latin typeface="Tahoma" panose="020B0604030504040204" pitchFamily="34" charset="0"/>
            </a:endParaRPr>
          </a:p>
          <a:p>
            <a:pPr marL="457200" marR="0" indent="-228600" algn="r" rtl="1">
              <a:spcBef>
                <a:spcPts val="0"/>
              </a:spcBef>
              <a:spcAft>
                <a:spcPts val="1000"/>
              </a:spcAft>
            </a:pPr>
            <a:r>
              <a:rPr lang="fa-IR" dirty="0">
                <a:solidFill>
                  <a:srgbClr val="000000"/>
                </a:solidFill>
                <a:latin typeface="Arial" panose="020B0604020202020204" pitchFamily="34" charset="0"/>
              </a:rPr>
              <a:t>-</a:t>
            </a:r>
            <a:r>
              <a:rPr lang="fa-IR" sz="800" dirty="0">
                <a:solidFill>
                  <a:srgbClr val="000000"/>
                </a:solidFill>
                <a:latin typeface="Times New Roman" panose="02020603050405020304" pitchFamily="18" charset="0"/>
              </a:rPr>
              <a:t>          </a:t>
            </a:r>
            <a:r>
              <a:rPr lang="fa-IR" dirty="0">
                <a:solidFill>
                  <a:srgbClr val="000000"/>
                </a:solidFill>
                <a:latin typeface="Tahoma" panose="020B0604030504040204" pitchFamily="34" charset="0"/>
                <a:cs typeface="Tahoma" panose="020B0604030504040204" pitchFamily="34" charset="0"/>
              </a:rPr>
              <a:t>تغییر سریع رنگ ها با مصرف حلال کمتر تا 50 درصد</a:t>
            </a:r>
            <a:endParaRPr lang="fa-IR" dirty="0">
              <a:solidFill>
                <a:srgbClr val="000000"/>
              </a:solidFill>
              <a:latin typeface="Tahoma" panose="020B0604030504040204" pitchFamily="34" charset="0"/>
            </a:endParaRPr>
          </a:p>
          <a:p>
            <a:pPr marL="457200" marR="0" indent="-228600" algn="r" rtl="1">
              <a:spcBef>
                <a:spcPts val="0"/>
              </a:spcBef>
              <a:spcAft>
                <a:spcPts val="1000"/>
              </a:spcAft>
            </a:pPr>
            <a:r>
              <a:rPr lang="fa-IR" dirty="0">
                <a:solidFill>
                  <a:srgbClr val="000000"/>
                </a:solidFill>
                <a:latin typeface="Arial" panose="020B0604020202020204" pitchFamily="34" charset="0"/>
              </a:rPr>
              <a:t>-</a:t>
            </a:r>
            <a:r>
              <a:rPr lang="fa-IR" sz="800" dirty="0">
                <a:solidFill>
                  <a:srgbClr val="000000"/>
                </a:solidFill>
                <a:latin typeface="Times New Roman" panose="02020603050405020304" pitchFamily="18" charset="0"/>
              </a:rPr>
              <a:t>          </a:t>
            </a:r>
            <a:r>
              <a:rPr lang="fa-IR" dirty="0">
                <a:solidFill>
                  <a:srgbClr val="000000"/>
                </a:solidFill>
                <a:latin typeface="Tahoma" panose="020B0604030504040204" pitchFamily="34" charset="0"/>
                <a:cs typeface="Tahoma" panose="020B0604030504040204" pitchFamily="34" charset="0"/>
              </a:rPr>
              <a:t>تبدیل از حالت آسیاب به دیسپرسر در کمتر از 5 دقیقه</a:t>
            </a:r>
            <a:endParaRPr lang="fa-IR" dirty="0">
              <a:solidFill>
                <a:srgbClr val="000000"/>
              </a:solidFill>
              <a:latin typeface="Tahoma" panose="020B0604030504040204" pitchFamily="34" charset="0"/>
            </a:endParaRPr>
          </a:p>
          <a:p>
            <a:pPr marL="457200" marR="0" indent="-228600" algn="r" rtl="1">
              <a:spcBef>
                <a:spcPts val="0"/>
              </a:spcBef>
              <a:spcAft>
                <a:spcPts val="1000"/>
              </a:spcAft>
            </a:pPr>
            <a:r>
              <a:rPr lang="fa-IR" dirty="0">
                <a:solidFill>
                  <a:srgbClr val="000000"/>
                </a:solidFill>
                <a:latin typeface="Arial" panose="020B0604020202020204" pitchFamily="34" charset="0"/>
              </a:rPr>
              <a:t>-</a:t>
            </a:r>
            <a:r>
              <a:rPr lang="fa-IR" sz="800" dirty="0">
                <a:solidFill>
                  <a:srgbClr val="000000"/>
                </a:solidFill>
                <a:latin typeface="Times New Roman" panose="02020603050405020304" pitchFamily="18" charset="0"/>
              </a:rPr>
              <a:t>          </a:t>
            </a:r>
            <a:r>
              <a:rPr lang="fa-IR" dirty="0">
                <a:solidFill>
                  <a:srgbClr val="000000"/>
                </a:solidFill>
                <a:latin typeface="Tahoma" panose="020B0604030504040204" pitchFamily="34" charset="0"/>
                <a:cs typeface="Tahoma" panose="020B0604030504040204" pitchFamily="34" charset="0"/>
              </a:rPr>
              <a:t>سیستم منحصربه فرد</a:t>
            </a:r>
            <a:endParaRPr lang="fa-IR" dirty="0">
              <a:solidFill>
                <a:srgbClr val="000000"/>
              </a:solidFill>
              <a:latin typeface="Tahoma" panose="020B0604030504040204" pitchFamily="34" charset="0"/>
            </a:endParaRPr>
          </a:p>
          <a:p>
            <a:endParaRPr lang="fa-IR" dirty="0"/>
          </a:p>
        </p:txBody>
      </p:sp>
      <p:sp>
        <p:nvSpPr>
          <p:cNvPr id="4" name="Title 1"/>
          <p:cNvSpPr>
            <a:spLocks noGrp="1"/>
          </p:cNvSpPr>
          <p:nvPr>
            <p:ph type="title"/>
          </p:nvPr>
        </p:nvSpPr>
        <p:spPr/>
        <p:txBody>
          <a:bodyPr>
            <a:normAutofit fontScale="90000"/>
          </a:bodyPr>
          <a:lstStyle/>
          <a:p>
            <a:r>
              <a:rPr lang="fa-IR" sz="4900" dirty="0">
                <a:solidFill>
                  <a:srgbClr val="FF0000"/>
                </a:solidFill>
                <a:cs typeface="Aban" pitchFamily="2" charset="-78"/>
              </a:rPr>
              <a:t>آسیاب </a:t>
            </a:r>
            <a:r>
              <a:rPr lang="fa-IR" sz="4900" dirty="0" smtClean="0">
                <a:solidFill>
                  <a:srgbClr val="FF0000"/>
                </a:solidFill>
                <a:cs typeface="Aban" pitchFamily="2" charset="-78"/>
              </a:rPr>
              <a:t>بسکت میل </a:t>
            </a:r>
            <a:r>
              <a:rPr lang="fa-IR" dirty="0"/>
              <a:t/>
            </a:r>
            <a:br>
              <a:rPr lang="fa-IR" dirty="0"/>
            </a:br>
            <a:endParaRPr lang="fa-IR" dirty="0"/>
          </a:p>
        </p:txBody>
      </p:sp>
    </p:spTree>
    <p:extLst>
      <p:ext uri="{BB962C8B-B14F-4D97-AF65-F5344CB8AC3E}">
        <p14:creationId xmlns:p14="http://schemas.microsoft.com/office/powerpoint/2010/main" val="2266125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http://files.locopoc.ir/Subsystems/Locopoc/LocoAd/Images/WebPicture/bskt_myl_prmylpng.jp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13265" y="1542329"/>
            <a:ext cx="4381106" cy="4875131"/>
          </a:xfrm>
          <a:prstGeom prst="rect">
            <a:avLst/>
          </a:prstGeom>
          <a:noFill/>
          <a:ln>
            <a:noFill/>
          </a:ln>
        </p:spPr>
      </p:pic>
      <p:sp>
        <p:nvSpPr>
          <p:cNvPr id="5" name="Title 1"/>
          <p:cNvSpPr>
            <a:spLocks noGrp="1"/>
          </p:cNvSpPr>
          <p:nvPr>
            <p:ph type="title"/>
          </p:nvPr>
        </p:nvSpPr>
        <p:spPr>
          <a:xfrm>
            <a:off x="457200" y="274638"/>
            <a:ext cx="8229600" cy="1143000"/>
          </a:xfrm>
        </p:spPr>
        <p:txBody>
          <a:bodyPr/>
          <a:lstStyle/>
          <a:p>
            <a:r>
              <a:rPr lang="fa-IR" dirty="0">
                <a:solidFill>
                  <a:srgbClr val="FF0000"/>
                </a:solidFill>
                <a:cs typeface="Aban" pitchFamily="2" charset="-78"/>
              </a:rPr>
              <a:t>آسیاب بسکت میل</a:t>
            </a:r>
            <a:endParaRPr lang="fa-IR" dirty="0"/>
          </a:p>
        </p:txBody>
      </p:sp>
    </p:spTree>
    <p:extLst>
      <p:ext uri="{BB962C8B-B14F-4D97-AF65-F5344CB8AC3E}">
        <p14:creationId xmlns:p14="http://schemas.microsoft.com/office/powerpoint/2010/main" val="14382469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19645"/>
            <a:ext cx="8229600" cy="6151418"/>
          </a:xfrm>
        </p:spPr>
        <p:txBody>
          <a:bodyPr>
            <a:normAutofit fontScale="62500" lnSpcReduction="20000"/>
          </a:bodyPr>
          <a:lstStyle/>
          <a:p>
            <a:pPr marL="0" indent="0" algn="r" rtl="1">
              <a:buNone/>
            </a:pPr>
            <a:r>
              <a:rPr lang="fa-IR" dirty="0"/>
              <a:t>دستگاه </a:t>
            </a:r>
            <a:r>
              <a:rPr lang="fa-IR" b="1" dirty="0"/>
              <a:t>بسکت</a:t>
            </a:r>
            <a:r>
              <a:rPr lang="fa-IR" dirty="0"/>
              <a:t> </a:t>
            </a:r>
            <a:r>
              <a:rPr lang="fa-IR" b="1" dirty="0"/>
              <a:t>میل</a:t>
            </a:r>
            <a:r>
              <a:rPr lang="fa-IR" dirty="0"/>
              <a:t> </a:t>
            </a:r>
            <a:r>
              <a:rPr lang="en-US" dirty="0"/>
              <a:t>– </a:t>
            </a:r>
            <a:r>
              <a:rPr lang="fa-IR" dirty="0"/>
              <a:t>پرمیل آسیاب عمودی </a:t>
            </a:r>
            <a:r>
              <a:rPr lang="fa-IR" dirty="0" smtClean="0"/>
              <a:t>: </a:t>
            </a:r>
            <a:r>
              <a:rPr lang="fa-IR" dirty="0"/>
              <a:t>جهت آسیاب رنگ های مایع با ویسکوزیته متوسط و بالا ، خمیر رنگ ، ترکیبهای پیگمنتی و پوششها تا دانه بندی زیر 5 میکرون بکار می رود، همچنین باعث میکس و دیسپرس چند جزء مایع و جامد در یکدیگرمی گردد</a:t>
            </a:r>
            <a:r>
              <a:rPr lang="en-US" dirty="0"/>
              <a:t>.</a:t>
            </a:r>
            <a:br>
              <a:rPr lang="en-US" dirty="0"/>
            </a:br>
            <a:r>
              <a:rPr lang="fa-IR" dirty="0"/>
              <a:t>موارد کاربرد: رنگ سازی، مرکب سازی، داروسازی، مواد آرایشی و بهداشتی</a:t>
            </a:r>
            <a:r>
              <a:rPr lang="en-US" dirty="0"/>
              <a:t>.</a:t>
            </a:r>
            <a:br>
              <a:rPr lang="en-US" dirty="0"/>
            </a:br>
            <a:r>
              <a:rPr lang="fa-IR" dirty="0"/>
              <a:t>مشخصات فنی</a:t>
            </a:r>
            <a:r>
              <a:rPr lang="en-US" dirty="0"/>
              <a:t>:</a:t>
            </a:r>
            <a:br>
              <a:rPr lang="en-US" dirty="0"/>
            </a:br>
            <a:r>
              <a:rPr lang="fa-IR" dirty="0"/>
              <a:t>حجم </a:t>
            </a:r>
            <a:r>
              <a:rPr lang="fa-IR" b="1" dirty="0"/>
              <a:t>بسکت</a:t>
            </a:r>
            <a:r>
              <a:rPr lang="fa-IR" dirty="0"/>
              <a:t> </a:t>
            </a:r>
            <a:r>
              <a:rPr lang="en-US" dirty="0"/>
              <a:t>: </a:t>
            </a:r>
            <a:r>
              <a:rPr lang="en-US" dirty="0" smtClean="0"/>
              <a:t>14</a:t>
            </a:r>
            <a:r>
              <a:rPr lang="fa-IR" dirty="0" smtClean="0"/>
              <a:t>تا</a:t>
            </a:r>
            <a:r>
              <a:rPr lang="en-US" dirty="0" smtClean="0"/>
              <a:t>33 </a:t>
            </a:r>
            <a:r>
              <a:rPr lang="fa-IR" dirty="0"/>
              <a:t>لیتر</a:t>
            </a:r>
            <a:r>
              <a:rPr lang="en-US" dirty="0"/>
              <a:t/>
            </a:r>
            <a:br>
              <a:rPr lang="en-US" dirty="0"/>
            </a:br>
            <a:r>
              <a:rPr lang="fa-IR" dirty="0"/>
              <a:t>حجم پاتیل : 500 ، 1000 لیتر</a:t>
            </a:r>
            <a:r>
              <a:rPr lang="en-US" dirty="0"/>
              <a:t/>
            </a:r>
            <a:br>
              <a:rPr lang="en-US" dirty="0"/>
            </a:br>
            <a:r>
              <a:rPr lang="fa-IR" dirty="0"/>
              <a:t>سرعت تولید: آسیاب 1000 کیلوگرم مواد پیگمنتی با دانه بندی 100 میکرون و رساندن آن به دانه بندی 5 میکرون در عرض دو الی سه ساعت</a:t>
            </a:r>
            <a:r>
              <a:rPr lang="en-US" dirty="0"/>
              <a:t/>
            </a:r>
            <a:br>
              <a:rPr lang="en-US" dirty="0"/>
            </a:br>
            <a:r>
              <a:rPr lang="fa-IR" dirty="0"/>
              <a:t>دانه بندی مواد آسیاب شده: 5 میکرون</a:t>
            </a:r>
            <a:r>
              <a:rPr lang="en-US" dirty="0"/>
              <a:t/>
            </a:r>
            <a:br>
              <a:rPr lang="en-US" dirty="0"/>
            </a:br>
            <a:r>
              <a:rPr lang="fa-IR" dirty="0"/>
              <a:t>توان الکتروموتور : 15 ، 37 کیلووات</a:t>
            </a:r>
            <a:r>
              <a:rPr lang="en-US" dirty="0"/>
              <a:t/>
            </a:r>
            <a:br>
              <a:rPr lang="en-US" dirty="0"/>
            </a:br>
            <a:r>
              <a:rPr lang="fa-IR" dirty="0"/>
              <a:t>جنس </a:t>
            </a:r>
            <a:r>
              <a:rPr lang="fa-IR" b="1" dirty="0"/>
              <a:t>بسکت</a:t>
            </a:r>
            <a:r>
              <a:rPr lang="fa-IR" dirty="0"/>
              <a:t> و دیسک : استنلس استیل سخت ضد سایش</a:t>
            </a:r>
            <a:r>
              <a:rPr lang="en-US" dirty="0"/>
              <a:t/>
            </a:r>
            <a:br>
              <a:rPr lang="en-US" dirty="0"/>
            </a:br>
            <a:r>
              <a:rPr lang="fa-IR" dirty="0"/>
              <a:t>جنس پاتیل : استنلس استیل دوجداره</a:t>
            </a:r>
            <a:r>
              <a:rPr lang="en-US" dirty="0"/>
              <a:t/>
            </a:r>
            <a:br>
              <a:rPr lang="en-US" dirty="0"/>
            </a:br>
            <a:r>
              <a:rPr lang="fa-IR" dirty="0"/>
              <a:t>ژاکت آب خنک : به دور </a:t>
            </a:r>
            <a:r>
              <a:rPr lang="fa-IR" b="1" dirty="0"/>
              <a:t>بسکت</a:t>
            </a:r>
            <a:r>
              <a:rPr lang="fa-IR" dirty="0"/>
              <a:t> و پاتیل</a:t>
            </a:r>
            <a:r>
              <a:rPr lang="en-US" dirty="0"/>
              <a:t/>
            </a:r>
            <a:br>
              <a:rPr lang="en-US" dirty="0"/>
            </a:br>
            <a:r>
              <a:rPr lang="fa-IR" dirty="0"/>
              <a:t>سایز پرل یا زیرکنیوم مصرفی : 1,4- 1,6</a:t>
            </a:r>
            <a:r>
              <a:rPr lang="en-US" dirty="0"/>
              <a:t> mm</a:t>
            </a:r>
            <a:br>
              <a:rPr lang="en-US" dirty="0"/>
            </a:br>
            <a:r>
              <a:rPr lang="fa-IR" dirty="0"/>
              <a:t>سیستم کنترل وفرمان</a:t>
            </a:r>
            <a:r>
              <a:rPr lang="en-US" dirty="0"/>
              <a:t>: PLC</a:t>
            </a:r>
            <a:br>
              <a:rPr lang="en-US" dirty="0"/>
            </a:br>
            <a:r>
              <a:rPr lang="fa-IR" dirty="0"/>
              <a:t>تنظیم دور موتور: توسط اینورتر 0- 900</a:t>
            </a:r>
            <a:r>
              <a:rPr lang="en-US" dirty="0"/>
              <a:t> rpm.</a:t>
            </a:r>
            <a:br>
              <a:rPr lang="en-US" dirty="0"/>
            </a:br>
            <a:r>
              <a:rPr lang="fa-IR" dirty="0"/>
              <a:t>مجهز به سیستم کنترل فشار و دما</a:t>
            </a:r>
            <a:r>
              <a:rPr lang="en-US" dirty="0"/>
              <a:t/>
            </a:r>
            <a:br>
              <a:rPr lang="en-US" dirty="0"/>
            </a:br>
            <a:r>
              <a:rPr lang="fa-IR" dirty="0"/>
              <a:t>مجهز به دریچه بازدید داخل پاتیل با لامپ روشنایی</a:t>
            </a:r>
            <a:r>
              <a:rPr lang="en-US" dirty="0"/>
              <a:t/>
            </a:r>
            <a:br>
              <a:rPr lang="en-US" dirty="0"/>
            </a:br>
            <a:r>
              <a:rPr lang="fa-IR" dirty="0"/>
              <a:t>سیستم هیدرولیک بالابر: به ارتفاع 1 متر</a:t>
            </a:r>
            <a:r>
              <a:rPr lang="en-US" dirty="0"/>
              <a:t/>
            </a:r>
            <a:br>
              <a:rPr lang="en-US" dirty="0"/>
            </a:br>
            <a:r>
              <a:rPr lang="fa-IR" dirty="0"/>
              <a:t>شستشوی آسان با مصرف کم حلال</a:t>
            </a:r>
            <a:endParaRPr lang="en-US" dirty="0"/>
          </a:p>
          <a:p>
            <a:pPr marL="0" indent="0" algn="r" rtl="1">
              <a:buNone/>
            </a:pPr>
            <a:r>
              <a:rPr lang="en-US" dirty="0"/>
              <a:t> </a:t>
            </a:r>
          </a:p>
          <a:p>
            <a:pPr marL="0" indent="0" algn="r" rtl="1">
              <a:buNone/>
            </a:pPr>
            <a:endParaRPr lang="fa-IR" dirty="0"/>
          </a:p>
        </p:txBody>
      </p:sp>
      <p:sp>
        <p:nvSpPr>
          <p:cNvPr id="4" name="Title 1"/>
          <p:cNvSpPr>
            <a:spLocks noGrp="1"/>
          </p:cNvSpPr>
          <p:nvPr>
            <p:ph type="title"/>
          </p:nvPr>
        </p:nvSpPr>
        <p:spPr>
          <a:xfrm>
            <a:off x="457200" y="0"/>
            <a:ext cx="8229600" cy="1143000"/>
          </a:xfrm>
        </p:spPr>
        <p:txBody>
          <a:bodyPr/>
          <a:lstStyle/>
          <a:p>
            <a:r>
              <a:rPr lang="fa-IR" dirty="0">
                <a:solidFill>
                  <a:srgbClr val="FF0000"/>
                </a:solidFill>
                <a:cs typeface="Aban" pitchFamily="2" charset="-78"/>
              </a:rPr>
              <a:t>آسیاب </a:t>
            </a:r>
            <a:r>
              <a:rPr lang="fa-IR" dirty="0" smtClean="0">
                <a:solidFill>
                  <a:srgbClr val="FF0000"/>
                </a:solidFill>
                <a:cs typeface="Aban" pitchFamily="2" charset="-78"/>
              </a:rPr>
              <a:t>پر </a:t>
            </a:r>
            <a:r>
              <a:rPr lang="fa-IR" dirty="0">
                <a:solidFill>
                  <a:srgbClr val="FF0000"/>
                </a:solidFill>
                <a:cs typeface="Aban" pitchFamily="2" charset="-78"/>
              </a:rPr>
              <a:t>میل</a:t>
            </a:r>
            <a:endParaRPr lang="fa-IR" dirty="0"/>
          </a:p>
        </p:txBody>
      </p:sp>
    </p:spTree>
    <p:extLst>
      <p:ext uri="{BB962C8B-B14F-4D97-AF65-F5344CB8AC3E}">
        <p14:creationId xmlns:p14="http://schemas.microsoft.com/office/powerpoint/2010/main" val="42652884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862413" y="1600200"/>
            <a:ext cx="5419173" cy="4525963"/>
          </a:xfrm>
          <a:prstGeom prst="rect">
            <a:avLst/>
          </a:prstGeom>
        </p:spPr>
      </p:pic>
      <p:sp>
        <p:nvSpPr>
          <p:cNvPr id="5" name="Title 1"/>
          <p:cNvSpPr>
            <a:spLocks noGrp="1"/>
          </p:cNvSpPr>
          <p:nvPr>
            <p:ph type="title"/>
          </p:nvPr>
        </p:nvSpPr>
        <p:spPr>
          <a:xfrm>
            <a:off x="457200" y="0"/>
            <a:ext cx="8229600" cy="1143000"/>
          </a:xfrm>
        </p:spPr>
        <p:txBody>
          <a:bodyPr>
            <a:normAutofit/>
          </a:bodyPr>
          <a:lstStyle/>
          <a:p>
            <a:r>
              <a:rPr lang="fa-IR" dirty="0" smtClean="0">
                <a:solidFill>
                  <a:srgbClr val="FF0000"/>
                </a:solidFill>
                <a:cs typeface="Aban" pitchFamily="2" charset="-78"/>
              </a:rPr>
              <a:t>آسیاب پلاس </a:t>
            </a:r>
            <a:r>
              <a:rPr lang="fa-IR" dirty="0">
                <a:solidFill>
                  <a:srgbClr val="FF0000"/>
                </a:solidFill>
                <a:cs typeface="Aban" pitchFamily="2" charset="-78"/>
              </a:rPr>
              <a:t>میل</a:t>
            </a:r>
            <a:endParaRPr lang="fa-IR" dirty="0"/>
          </a:p>
        </p:txBody>
      </p:sp>
    </p:spTree>
    <p:extLst>
      <p:ext uri="{BB962C8B-B14F-4D97-AF65-F5344CB8AC3E}">
        <p14:creationId xmlns:p14="http://schemas.microsoft.com/office/powerpoint/2010/main" val="1975509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a-IR" b="1" dirty="0"/>
              <a:t>مقایسه بسکت میل و پلاس میل</a:t>
            </a:r>
            <a:br>
              <a:rPr lang="fa-IR" b="1" dirty="0"/>
            </a:br>
            <a:endParaRPr lang="fa-IR" dirty="0"/>
          </a:p>
        </p:txBody>
      </p:sp>
      <p:sp>
        <p:nvSpPr>
          <p:cNvPr id="3" name="Content Placeholder 2"/>
          <p:cNvSpPr>
            <a:spLocks noGrp="1"/>
          </p:cNvSpPr>
          <p:nvPr>
            <p:ph idx="1"/>
          </p:nvPr>
        </p:nvSpPr>
        <p:spPr>
          <a:xfrm>
            <a:off x="457200" y="831273"/>
            <a:ext cx="8229600" cy="6172199"/>
          </a:xfrm>
        </p:spPr>
        <p:txBody>
          <a:bodyPr>
            <a:normAutofit fontScale="70000" lnSpcReduction="20000"/>
          </a:bodyPr>
          <a:lstStyle/>
          <a:p>
            <a:pPr algn="r" rtl="1">
              <a:buFont typeface="Wingdings" panose="05000000000000000000" pitchFamily="2" charset="2"/>
              <a:buChar char="§"/>
            </a:pPr>
            <a:r>
              <a:rPr lang="fa-IR" b="1" dirty="0" smtClean="0"/>
              <a:t>از </a:t>
            </a:r>
            <a:r>
              <a:rPr lang="fa-IR" b="1" dirty="0"/>
              <a:t>کاربردهای سیستم بسکت </a:t>
            </a:r>
            <a:r>
              <a:rPr lang="fa-IR" b="1" dirty="0" smtClean="0"/>
              <a:t>میلها </a:t>
            </a:r>
            <a:r>
              <a:rPr lang="fa-IR" b="1" dirty="0"/>
              <a:t>می توان در تولید رنگها، وارنیش ها، لعابها، خمیرها، پوششها، خمیرهای پیگمنت و سایر محصولاتی که نیاز به درجه بالایی از آسیاب شدن دارند، اشاره کرد</a:t>
            </a:r>
            <a:r>
              <a:rPr lang="fa-IR" b="1" dirty="0" smtClean="0"/>
              <a:t>.</a:t>
            </a:r>
            <a:r>
              <a:rPr lang="fa-IR" b="1" dirty="0"/>
              <a:t/>
            </a:r>
            <a:br>
              <a:rPr lang="fa-IR" b="1" dirty="0"/>
            </a:br>
            <a:endParaRPr lang="fa-IR" b="1" dirty="0"/>
          </a:p>
          <a:p>
            <a:pPr algn="r" rtl="1">
              <a:buFont typeface="Wingdings" panose="05000000000000000000" pitchFamily="2" charset="2"/>
              <a:buChar char="§"/>
            </a:pPr>
            <a:r>
              <a:rPr lang="fa-IR" b="1" dirty="0"/>
              <a:t>گروه ماکرواستپ به نمایندگی از شرکت </a:t>
            </a:r>
            <a:r>
              <a:rPr lang="en-US" b="1" dirty="0"/>
              <a:t>IEC+ </a:t>
            </a:r>
            <a:r>
              <a:rPr lang="fa-IR" b="1" dirty="0"/>
              <a:t>ایتالیا، نسل جدیدی از بسکت میل ها  (</a:t>
            </a:r>
            <a:r>
              <a:rPr lang="en-US" b="1" dirty="0"/>
              <a:t>Plus Mill) </a:t>
            </a:r>
            <a:r>
              <a:rPr lang="fa-IR" b="1" dirty="0"/>
              <a:t>را به بازار جهان و ایران معرفی کرده است. این بسکت میل برای اولین بار در نمایشگاه پوششهای سطحی اروپا 2015 رونمایی </a:t>
            </a:r>
            <a:r>
              <a:rPr lang="fa-IR" b="1"/>
              <a:t>گردید</a:t>
            </a:r>
            <a:r>
              <a:rPr lang="fa-IR" b="1" smtClean="0"/>
              <a:t>.</a:t>
            </a:r>
            <a:r>
              <a:rPr lang="fa-IR" b="1" dirty="0"/>
              <a:t/>
            </a:r>
            <a:br>
              <a:rPr lang="fa-IR" b="1" dirty="0"/>
            </a:br>
            <a:endParaRPr lang="fa-IR" b="1" dirty="0"/>
          </a:p>
          <a:p>
            <a:pPr algn="r" rtl="1">
              <a:buFont typeface="Wingdings" panose="05000000000000000000" pitchFamily="2" charset="2"/>
              <a:buChar char="§"/>
            </a:pPr>
            <a:r>
              <a:rPr lang="fa-IR" b="1" dirty="0"/>
              <a:t>از جمله مزایای این سیستمها نسبت به بسکت میل های معمولی می توان به موارد زیر اشاره کرد</a:t>
            </a:r>
            <a:r>
              <a:rPr lang="fa-IR" b="1" dirty="0" smtClean="0"/>
              <a:t>:</a:t>
            </a:r>
            <a:r>
              <a:rPr lang="fa-IR" b="1" dirty="0"/>
              <a:t/>
            </a:r>
            <a:br>
              <a:rPr lang="fa-IR" b="1" dirty="0"/>
            </a:br>
            <a:endParaRPr lang="fa-IR" b="1" dirty="0"/>
          </a:p>
          <a:p>
            <a:pPr algn="r" rtl="1">
              <a:buFont typeface="Wingdings" panose="05000000000000000000" pitchFamily="2" charset="2"/>
              <a:buChar char="§"/>
            </a:pPr>
            <a:r>
              <a:rPr lang="fa-IR" b="1" dirty="0"/>
              <a:t>-          عملکرد بسیار </a:t>
            </a:r>
            <a:r>
              <a:rPr lang="fa-IR" b="1" dirty="0" smtClean="0"/>
              <a:t>بالا</a:t>
            </a:r>
            <a:r>
              <a:rPr lang="fa-IR" b="1" dirty="0"/>
              <a:t/>
            </a:r>
            <a:br>
              <a:rPr lang="fa-IR" b="1" dirty="0"/>
            </a:br>
            <a:endParaRPr lang="fa-IR" b="1" dirty="0"/>
          </a:p>
          <a:p>
            <a:pPr algn="r" rtl="1">
              <a:buFont typeface="Wingdings" panose="05000000000000000000" pitchFamily="2" charset="2"/>
              <a:buChar char="§"/>
            </a:pPr>
            <a:r>
              <a:rPr lang="fa-IR" b="1" dirty="0"/>
              <a:t>-          کاهش حجم دانه ها </a:t>
            </a:r>
            <a:r>
              <a:rPr lang="en-US" b="1" dirty="0" smtClean="0"/>
              <a:t>Beads </a:t>
            </a:r>
            <a:r>
              <a:rPr lang="fa-IR" b="1" dirty="0"/>
              <a:t>تا 90 </a:t>
            </a:r>
            <a:r>
              <a:rPr lang="fa-IR" b="1" dirty="0" smtClean="0"/>
              <a:t>درصد</a:t>
            </a:r>
            <a:r>
              <a:rPr lang="fa-IR" b="1" dirty="0"/>
              <a:t/>
            </a:r>
            <a:br>
              <a:rPr lang="fa-IR" b="1" dirty="0"/>
            </a:br>
            <a:endParaRPr lang="fa-IR" b="1" dirty="0"/>
          </a:p>
          <a:p>
            <a:pPr algn="r" rtl="1">
              <a:buFont typeface="Wingdings" panose="05000000000000000000" pitchFamily="2" charset="2"/>
              <a:buChar char="§"/>
            </a:pPr>
            <a:r>
              <a:rPr lang="fa-IR" b="1" dirty="0"/>
              <a:t>-          مصرف کمتر انرژی تا 50 </a:t>
            </a:r>
            <a:r>
              <a:rPr lang="fa-IR" b="1" dirty="0" smtClean="0"/>
              <a:t>درصد</a:t>
            </a:r>
            <a:r>
              <a:rPr lang="fa-IR" b="1" dirty="0"/>
              <a:t/>
            </a:r>
            <a:br>
              <a:rPr lang="fa-IR" b="1" dirty="0"/>
            </a:br>
            <a:endParaRPr lang="fa-IR" b="1" dirty="0"/>
          </a:p>
          <a:p>
            <a:pPr algn="r" rtl="1">
              <a:buFont typeface="Wingdings" panose="05000000000000000000" pitchFamily="2" charset="2"/>
              <a:buChar char="§"/>
            </a:pPr>
            <a:r>
              <a:rPr lang="fa-IR" b="1" dirty="0"/>
              <a:t>-          تغییر سریع رنگ ها با مصرف حلال کمتر تا 50 </a:t>
            </a:r>
            <a:r>
              <a:rPr lang="fa-IR" b="1" dirty="0" smtClean="0"/>
              <a:t>درصد</a:t>
            </a:r>
            <a:r>
              <a:rPr lang="fa-IR" b="1" dirty="0"/>
              <a:t/>
            </a:r>
            <a:br>
              <a:rPr lang="fa-IR" b="1" dirty="0"/>
            </a:br>
            <a:endParaRPr lang="fa-IR" b="1" dirty="0"/>
          </a:p>
          <a:p>
            <a:pPr algn="r" rtl="1">
              <a:buFont typeface="Wingdings" panose="05000000000000000000" pitchFamily="2" charset="2"/>
              <a:buChar char="§"/>
            </a:pPr>
            <a:r>
              <a:rPr lang="fa-IR" b="1" dirty="0"/>
              <a:t>-          تبدیل از حالت آسیاب به دیسپرسر در کمتر از 5 </a:t>
            </a:r>
            <a:r>
              <a:rPr lang="fa-IR" b="1" dirty="0" smtClean="0"/>
              <a:t>دقیقه</a:t>
            </a:r>
            <a:endParaRPr lang="fa-IR" b="1" dirty="0"/>
          </a:p>
          <a:p>
            <a:pPr marL="0" indent="0" algn="r">
              <a:buNone/>
            </a:pPr>
            <a:endParaRPr lang="fa-IR" dirty="0"/>
          </a:p>
        </p:txBody>
      </p:sp>
    </p:spTree>
    <p:extLst>
      <p:ext uri="{BB962C8B-B14F-4D97-AF65-F5344CB8AC3E}">
        <p14:creationId xmlns:p14="http://schemas.microsoft.com/office/powerpoint/2010/main" val="26851237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a-IR" sz="4900" dirty="0">
                <a:solidFill>
                  <a:srgbClr val="FF0000"/>
                </a:solidFill>
                <a:cs typeface="Aban" pitchFamily="2" charset="-78"/>
              </a:rPr>
              <a:t>آسیاب جت میل</a:t>
            </a:r>
            <a:r>
              <a:rPr lang="fa-IR" dirty="0"/>
              <a:t/>
            </a:r>
            <a:br>
              <a:rPr lang="fa-IR" dirty="0"/>
            </a:br>
            <a:endParaRPr lang="fa-IR" dirty="0"/>
          </a:p>
        </p:txBody>
      </p:sp>
      <p:sp>
        <p:nvSpPr>
          <p:cNvPr id="3" name="Content Placeholder 2"/>
          <p:cNvSpPr>
            <a:spLocks noGrp="1"/>
          </p:cNvSpPr>
          <p:nvPr>
            <p:ph idx="1"/>
          </p:nvPr>
        </p:nvSpPr>
        <p:spPr>
          <a:xfrm>
            <a:off x="83127" y="1122218"/>
            <a:ext cx="8905009" cy="5902037"/>
          </a:xfrm>
        </p:spPr>
        <p:txBody>
          <a:bodyPr>
            <a:normAutofit/>
          </a:bodyPr>
          <a:lstStyle/>
          <a:p>
            <a:pPr algn="r" rtl="1"/>
            <a:r>
              <a:rPr lang="fa-IR" dirty="0" smtClean="0"/>
              <a:t>آسیاب </a:t>
            </a:r>
            <a:r>
              <a:rPr lang="fa-IR" dirty="0"/>
              <a:t>جت­ میل و به عبارت دقیق­تر آسیاب با انرژی سیال از سرعت بالای جت هوا یا سایر گازها جهت انتقال انرژی به ذرات و خردایش آنها استفاده می­کنند. این آسیابها اساساً برای تولید پودر با اندازه ذرات زیر ۵۰ میکرون در انواع تناژها کاربرد دارند. در محفظه آسیاب هیچ بخش متحرکی وجود نداشته و فرایند خردایش تنها از طریق برخورد ذرات با یکدیگر اتفاق می­افتد. از طرفی به این دلیل که برخوردی بین مواد و بدنه آسیاب وجود ندارد برای مواد حساس به آلودگی در صنایع دارویی و غذایی و … نیز بسیار مناسب هستند.</a:t>
            </a:r>
            <a:br>
              <a:rPr lang="fa-IR" dirty="0"/>
            </a:br>
            <a:r>
              <a:rPr lang="fa-IR" dirty="0"/>
              <a:t>انواع مدلهای جت­میل شامل مدل </a:t>
            </a:r>
            <a:r>
              <a:rPr lang="en-US" dirty="0"/>
              <a:t>spiral ,fluid bed , opposite</a:t>
            </a:r>
          </a:p>
          <a:p>
            <a:endParaRPr lang="fa-IR" dirty="0"/>
          </a:p>
        </p:txBody>
      </p:sp>
    </p:spTree>
    <p:extLst>
      <p:ext uri="{BB962C8B-B14F-4D97-AF65-F5344CB8AC3E}">
        <p14:creationId xmlns:p14="http://schemas.microsoft.com/office/powerpoint/2010/main" val="15908860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171842" y="1600200"/>
            <a:ext cx="6800316" cy="4525963"/>
          </a:xfrm>
          <a:prstGeom prst="rect">
            <a:avLst/>
          </a:prstGeom>
        </p:spPr>
      </p:pic>
      <p:sp>
        <p:nvSpPr>
          <p:cNvPr id="5" name="Title 1"/>
          <p:cNvSpPr>
            <a:spLocks noGrp="1"/>
          </p:cNvSpPr>
          <p:nvPr>
            <p:ph type="title"/>
          </p:nvPr>
        </p:nvSpPr>
        <p:spPr/>
        <p:txBody>
          <a:bodyPr>
            <a:normAutofit fontScale="90000"/>
          </a:bodyPr>
          <a:lstStyle/>
          <a:p>
            <a:r>
              <a:rPr lang="fa-IR" sz="4900" dirty="0">
                <a:solidFill>
                  <a:srgbClr val="FF0000"/>
                </a:solidFill>
                <a:cs typeface="Aban" pitchFamily="2" charset="-78"/>
              </a:rPr>
              <a:t>آسیاب جت میل</a:t>
            </a:r>
            <a:r>
              <a:rPr lang="fa-IR" dirty="0"/>
              <a:t/>
            </a:r>
            <a:br>
              <a:rPr lang="fa-IR" dirty="0"/>
            </a:br>
            <a:endParaRPr lang="fa-IR" dirty="0"/>
          </a:p>
        </p:txBody>
      </p:sp>
    </p:spTree>
    <p:extLst>
      <p:ext uri="{BB962C8B-B14F-4D97-AF65-F5344CB8AC3E}">
        <p14:creationId xmlns:p14="http://schemas.microsoft.com/office/powerpoint/2010/main" val="4781833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solidFill>
                  <a:srgbClr val="FF0000"/>
                </a:solidFill>
                <a:cs typeface="Aban" pitchFamily="2" charset="-78"/>
              </a:rPr>
              <a:t>آسیاب جت میل</a:t>
            </a:r>
            <a:endParaRPr lang="fa-IR" dirty="0"/>
          </a:p>
        </p:txBody>
      </p:sp>
      <p:sp>
        <p:nvSpPr>
          <p:cNvPr id="3" name="Content Placeholder 2"/>
          <p:cNvSpPr>
            <a:spLocks noGrp="1"/>
          </p:cNvSpPr>
          <p:nvPr>
            <p:ph idx="1"/>
          </p:nvPr>
        </p:nvSpPr>
        <p:spPr>
          <a:xfrm>
            <a:off x="0" y="1631373"/>
            <a:ext cx="8686800" cy="5704609"/>
          </a:xfrm>
        </p:spPr>
        <p:txBody>
          <a:bodyPr>
            <a:normAutofit fontScale="85000" lnSpcReduction="10000"/>
          </a:bodyPr>
          <a:lstStyle/>
          <a:p>
            <a:pPr algn="r" rtl="1">
              <a:lnSpc>
                <a:spcPct val="110000"/>
              </a:lnSpc>
              <a:buFont typeface="Wingdings" panose="05000000000000000000" pitchFamily="2" charset="2"/>
              <a:buChar char="ü"/>
            </a:pPr>
            <a:r>
              <a:rPr lang="fa-IR" dirty="0" smtClean="0"/>
              <a:t>تولید ذرات بسیار ریز زیر ۴۰ میکرون</a:t>
            </a:r>
          </a:p>
          <a:p>
            <a:pPr algn="r" rtl="1">
              <a:lnSpc>
                <a:spcPct val="110000"/>
              </a:lnSpc>
              <a:buFont typeface="Wingdings" panose="05000000000000000000" pitchFamily="2" charset="2"/>
              <a:buChar char="ü"/>
            </a:pPr>
            <a:r>
              <a:rPr lang="fa-IR" dirty="0" smtClean="0"/>
              <a:t>کنترل مناسب بر اندازه ذرات و یکنواختی محصول نسبت به سایر آسیابها</a:t>
            </a:r>
          </a:p>
          <a:p>
            <a:pPr algn="r" rtl="1">
              <a:lnSpc>
                <a:spcPct val="110000"/>
              </a:lnSpc>
              <a:buFont typeface="Wingdings" panose="05000000000000000000" pitchFamily="2" charset="2"/>
              <a:buChar char="ü"/>
            </a:pPr>
            <a:r>
              <a:rPr lang="fa-IR" dirty="0" smtClean="0"/>
              <a:t>قایل استفاده برای طیف وسیعی از مواد با سختی­های بالا تا ۹٫۵ موس</a:t>
            </a:r>
          </a:p>
          <a:p>
            <a:pPr algn="r" rtl="1">
              <a:lnSpc>
                <a:spcPct val="110000"/>
              </a:lnSpc>
              <a:buFont typeface="Wingdings" panose="05000000000000000000" pitchFamily="2" charset="2"/>
              <a:buChar char="ü"/>
            </a:pPr>
            <a:r>
              <a:rPr lang="fa-IR" dirty="0" smtClean="0"/>
              <a:t>ساختار مکانیکی ساده به دلیل تعداد اجزاء متحرک کم</a:t>
            </a:r>
          </a:p>
          <a:p>
            <a:pPr algn="r" rtl="1">
              <a:lnSpc>
                <a:spcPct val="110000"/>
              </a:lnSpc>
              <a:buFont typeface="Wingdings" panose="05000000000000000000" pitchFamily="2" charset="2"/>
              <a:buChar char="ü"/>
            </a:pPr>
            <a:r>
              <a:rPr lang="fa-IR" dirty="0" smtClean="0"/>
              <a:t>به صرفه از لحاظ مصرف انرژی</a:t>
            </a:r>
          </a:p>
          <a:p>
            <a:pPr algn="r" rtl="1">
              <a:lnSpc>
                <a:spcPct val="110000"/>
              </a:lnSpc>
              <a:buFont typeface="Wingdings" panose="05000000000000000000" pitchFamily="2" charset="2"/>
              <a:buChar char="ü"/>
            </a:pPr>
            <a:r>
              <a:rPr lang="fa-IR" dirty="0" smtClean="0"/>
              <a:t>مناسب </a:t>
            </a:r>
            <a:r>
              <a:rPr lang="fa-IR" dirty="0"/>
              <a:t>مواد حساس به دما</a:t>
            </a:r>
          </a:p>
          <a:p>
            <a:pPr algn="r" rtl="1">
              <a:lnSpc>
                <a:spcPct val="110000"/>
              </a:lnSpc>
              <a:buFont typeface="Wingdings" panose="05000000000000000000" pitchFamily="2" charset="2"/>
              <a:buChar char="ü"/>
            </a:pPr>
            <a:r>
              <a:rPr lang="fa-IR" dirty="0"/>
              <a:t>تنوع سایز از مدلهای آزمایشگاهی تا مدلهای صنعتی</a:t>
            </a:r>
          </a:p>
          <a:p>
            <a:pPr algn="r" rtl="1">
              <a:lnSpc>
                <a:spcPct val="110000"/>
              </a:lnSpc>
              <a:buFont typeface="Wingdings" panose="05000000000000000000" pitchFamily="2" charset="2"/>
              <a:buChar char="ü"/>
            </a:pPr>
            <a:r>
              <a:rPr lang="fa-IR" dirty="0"/>
              <a:t>سهولت تمیز کاری دستگاه</a:t>
            </a:r>
          </a:p>
          <a:p>
            <a:pPr algn="r" rtl="1">
              <a:lnSpc>
                <a:spcPct val="110000"/>
              </a:lnSpc>
              <a:buFont typeface="Wingdings" panose="05000000000000000000" pitchFamily="2" charset="2"/>
              <a:buChar char="ü"/>
            </a:pPr>
            <a:r>
              <a:rPr lang="fa-IR" dirty="0"/>
              <a:t>انجام برخی فرایندها به همراه آسیاب، همچون آب­گیری از مواد مرطوب، پوشش دهی </a:t>
            </a:r>
            <a:r>
              <a:rPr lang="fa-IR" dirty="0" smtClean="0"/>
              <a:t>ذرات</a:t>
            </a:r>
            <a:r>
              <a:rPr lang="en-US" dirty="0" smtClean="0"/>
              <a:t>coating، </a:t>
            </a:r>
            <a:r>
              <a:rPr lang="fa-IR" dirty="0"/>
              <a:t>خشک کردن و برخی واکنشهای </a:t>
            </a:r>
            <a:r>
              <a:rPr lang="fa-IR" dirty="0" smtClean="0"/>
              <a:t>شیمیایی</a:t>
            </a:r>
          </a:p>
          <a:p>
            <a:pPr algn="r" rtl="1"/>
            <a:endParaRPr lang="fa-IR" dirty="0"/>
          </a:p>
        </p:txBody>
      </p:sp>
    </p:spTree>
    <p:extLst>
      <p:ext uri="{BB962C8B-B14F-4D97-AF65-F5344CB8AC3E}">
        <p14:creationId xmlns:p14="http://schemas.microsoft.com/office/powerpoint/2010/main" val="28076956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8209" y="831273"/>
            <a:ext cx="8468591" cy="5850081"/>
          </a:xfrm>
        </p:spPr>
        <p:txBody>
          <a:bodyPr>
            <a:normAutofit fontScale="85000" lnSpcReduction="20000"/>
          </a:bodyPr>
          <a:lstStyle/>
          <a:p>
            <a:pPr marL="0" indent="0" algn="r" rtl="1">
              <a:buNone/>
            </a:pPr>
            <a:r>
              <a:rPr lang="fa-IR" dirty="0"/>
              <a:t>در این نوع آسیاب از انرژی موجود در هوای فشرده به منظور خردایش مواد استفاده می گردد .در این آسیاب با بهره گیری از انرژی موجود در هوای فشرده , سرعت هوای خروجی از</a:t>
            </a:r>
            <a:br>
              <a:rPr lang="fa-IR" dirty="0"/>
            </a:br>
            <a:r>
              <a:rPr lang="fa-IR" dirty="0"/>
              <a:t>نازلها به مافوق صوت رسیده و برخورد هوا با مواد و همچنین برخورد ذرات با یکدیگر خردایش مواد را به دنبال خواهد داشت . ازآنجا که در این آسیاب برخوردی بین مواد و سطوح فلزی</a:t>
            </a:r>
            <a:br>
              <a:rPr lang="fa-IR" dirty="0"/>
            </a:br>
            <a:r>
              <a:rPr lang="fa-IR" dirty="0"/>
              <a:t>وجود ندارد برای آسیاب مواد حساس به آلودگی همچون صنایع دارویی و صنایع غذایی شرایط ایده آلی فراهم می کند .</a:t>
            </a:r>
            <a:br>
              <a:rPr lang="fa-IR" dirty="0"/>
            </a:br>
            <a:r>
              <a:rPr lang="fa-IR" dirty="0"/>
              <a:t>جتمیل را برای خردایش وسیعی از مواد درصنایع مختلف و در سراسر کشور مشاوره ، طراحی و ساخته است از جمله آسیاب های جت میل برای صنایع شیمیایی مانند جت میل آلومینیم، جت میل آلومینیم هیدروکسید ، جت میل اکسید منیزیم، جت میل اکسید روی، جت میل دوده سیاه، جت میل شیشه و سیلیس ، جت میل سموم و کود های شیمیایی، جت میل مواد حساس به دما و … ، آسیاب های جت میل برای صنایع دارویی مانند جت میل ویتامین ها ، جت میل مسکن ها، جت میل صمغ عربی،جت میل پروتئین و .. ، جت میل برای صنایع غذایی مانند جت میل برنج ،جت میل گندم، جت میل شکر، جت میل جوش شیرین ،جت میل وانیل و … می باشد.</a:t>
            </a:r>
          </a:p>
        </p:txBody>
      </p:sp>
      <p:sp>
        <p:nvSpPr>
          <p:cNvPr id="4" name="Title 1"/>
          <p:cNvSpPr>
            <a:spLocks noGrp="1"/>
          </p:cNvSpPr>
          <p:nvPr>
            <p:ph type="title"/>
          </p:nvPr>
        </p:nvSpPr>
        <p:spPr>
          <a:xfrm>
            <a:off x="457200" y="139556"/>
            <a:ext cx="8229600" cy="1143000"/>
          </a:xfrm>
        </p:spPr>
        <p:txBody>
          <a:bodyPr>
            <a:normAutofit fontScale="90000"/>
          </a:bodyPr>
          <a:lstStyle/>
          <a:p>
            <a:r>
              <a:rPr lang="fa-IR" sz="4900" dirty="0" smtClean="0">
                <a:solidFill>
                  <a:srgbClr val="FF0000"/>
                </a:solidFill>
                <a:cs typeface="Aban" pitchFamily="2" charset="-78"/>
              </a:rPr>
              <a:t>کاربرد آسیاب </a:t>
            </a:r>
            <a:r>
              <a:rPr lang="fa-IR" sz="4900" dirty="0">
                <a:solidFill>
                  <a:srgbClr val="FF0000"/>
                </a:solidFill>
                <a:cs typeface="Aban" pitchFamily="2" charset="-78"/>
              </a:rPr>
              <a:t>جت میل</a:t>
            </a:r>
            <a:r>
              <a:rPr lang="fa-IR" dirty="0"/>
              <a:t/>
            </a:r>
            <a:br>
              <a:rPr lang="fa-IR" dirty="0"/>
            </a:br>
            <a:endParaRPr lang="fa-IR" dirty="0"/>
          </a:p>
        </p:txBody>
      </p:sp>
    </p:spTree>
    <p:extLst>
      <p:ext uri="{BB962C8B-B14F-4D97-AF65-F5344CB8AC3E}">
        <p14:creationId xmlns:p14="http://schemas.microsoft.com/office/powerpoint/2010/main" val="17192321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fa-IR" b="1" dirty="0">
                <a:solidFill>
                  <a:srgbClr val="C00000"/>
                </a:solidFill>
                <a:cs typeface="B Nazanin" panose="00000400000000000000" pitchFamily="2" charset="-78"/>
              </a:rPr>
              <a:t>انواع آسیاب</a:t>
            </a:r>
            <a:endParaRPr lang="en-US" dirty="0" smtClean="0">
              <a:solidFill>
                <a:srgbClr val="006600"/>
              </a:solidFill>
              <a:latin typeface="Arial Black" pitchFamily="34" charset="0"/>
            </a:endParaRPr>
          </a:p>
        </p:txBody>
      </p:sp>
      <p:pic>
        <p:nvPicPr>
          <p:cNvPr id="1044" name="Picture 20" descr="https://cheminees-et-confort.be/images/file/www/product/hammer_crusher/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1927" y="1793868"/>
            <a:ext cx="4762500" cy="2943225"/>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21"/>
          <p:cNvSpPr>
            <a:spLocks noChangeArrowheads="1"/>
          </p:cNvSpPr>
          <p:nvPr/>
        </p:nvSpPr>
        <p:spPr bwMode="auto">
          <a:xfrm>
            <a:off x="1797627" y="1683158"/>
            <a:ext cx="32060" cy="415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a-IR" sz="900" b="0" i="0" u="none" strike="noStrike" cap="none" normalizeH="0" baseline="0" dirty="0" smtClean="0">
                <a:ln>
                  <a:noFill/>
                </a:ln>
                <a:solidFill>
                  <a:srgbClr val="888888"/>
                </a:solidFill>
                <a:effectLst/>
                <a:latin typeface="Verdana" panose="020B0604030504040204" pitchFamily="34" charset="0"/>
                <a:cs typeface="Arial" panose="020B0604020202020204" pitchFamily="34" charset="0"/>
              </a:rPr>
              <a:t>.</a:t>
            </a:r>
            <a:endParaRPr kumimoji="0" lang="fa-IR" sz="900" b="0" i="0" u="none" strike="noStrike" cap="none" normalizeH="0" baseline="0" dirty="0" smtClean="0">
              <a:ln>
                <a:noFill/>
              </a:ln>
              <a:solidFill>
                <a:srgbClr val="888888"/>
              </a:solidFill>
              <a:effectLst/>
              <a:latin typeface="Verdana" panose="020B060403050404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a-IR" sz="1800" b="0" i="0" u="none" strike="noStrike" cap="none" normalizeH="0" baseline="0" dirty="0" smtClean="0">
              <a:ln>
                <a:noFill/>
              </a:ln>
              <a:solidFill>
                <a:schemeClr val="tx1"/>
              </a:solidFill>
              <a:effectLst/>
              <a:latin typeface="Arial" panose="020B0604020202020204" pitchFamily="34" charset="0"/>
            </a:endParaRPr>
          </a:p>
        </p:txBody>
      </p:sp>
      <p:sp>
        <p:nvSpPr>
          <p:cNvPr id="8" name="Rectangle 7"/>
          <p:cNvSpPr/>
          <p:nvPr/>
        </p:nvSpPr>
        <p:spPr>
          <a:xfrm>
            <a:off x="1797627" y="5113324"/>
            <a:ext cx="5403272" cy="984885"/>
          </a:xfrm>
          <a:prstGeom prst="rect">
            <a:avLst/>
          </a:prstGeom>
        </p:spPr>
        <p:txBody>
          <a:bodyPr wrap="square">
            <a:spAutoFit/>
          </a:bodyPr>
          <a:lstStyle/>
          <a:p>
            <a:pPr lvl="0" algn="ctr" eaLnBrk="0" fontAlgn="base" hangingPunct="0">
              <a:spcBef>
                <a:spcPct val="0"/>
              </a:spcBef>
              <a:spcAft>
                <a:spcPct val="0"/>
              </a:spcAft>
            </a:pPr>
            <a:r>
              <a:rPr lang="ar-SA" sz="4000" dirty="0">
                <a:latin typeface="Arena Black" pitchFamily="2" charset="0"/>
              </a:rPr>
              <a:t>سنگ شکن چکشی</a:t>
            </a:r>
            <a:endParaRPr lang="fa-IR" sz="4000" dirty="0">
              <a:latin typeface="Arena Black" pitchFamily="2" charset="0"/>
            </a:endParaRPr>
          </a:p>
          <a:p>
            <a:pPr lvl="0" algn="ctr" rtl="1" eaLnBrk="0" fontAlgn="base" hangingPunct="0">
              <a:spcBef>
                <a:spcPct val="0"/>
              </a:spcBef>
              <a:spcAft>
                <a:spcPct val="0"/>
              </a:spcAft>
            </a:pPr>
            <a:r>
              <a:rPr lang="fa-IR" dirty="0" smtClean="0">
                <a:latin typeface="Verdana" panose="020B0604030504040204" pitchFamily="34" charset="0"/>
              </a:rPr>
              <a:t>ت</a:t>
            </a:r>
            <a:r>
              <a:rPr lang="ar-SA" dirty="0" smtClean="0">
                <a:latin typeface="Verdana" panose="020B0604030504040204" pitchFamily="34" charset="0"/>
              </a:rPr>
              <a:t>ولید </a:t>
            </a:r>
            <a:r>
              <a:rPr lang="ar-SA" dirty="0">
                <a:latin typeface="Verdana" panose="020B0604030504040204" pitchFamily="34" charset="0"/>
              </a:rPr>
              <a:t>بالا و </a:t>
            </a:r>
            <a:r>
              <a:rPr lang="ar-SA" dirty="0" smtClean="0">
                <a:latin typeface="Verdana" panose="020B0604030504040204" pitchFamily="34" charset="0"/>
              </a:rPr>
              <a:t>نسبت </a:t>
            </a:r>
            <a:r>
              <a:rPr lang="ar-SA" dirty="0">
                <a:latin typeface="Verdana" panose="020B0604030504040204" pitchFamily="34" charset="0"/>
              </a:rPr>
              <a:t>خرد کردن بالا است</a:t>
            </a:r>
            <a:endParaRPr lang="fa-IR" dirty="0"/>
          </a:p>
        </p:txBody>
      </p:sp>
    </p:spTree>
    <p:extLst>
      <p:ext uri="{BB962C8B-B14F-4D97-AF65-F5344CB8AC3E}">
        <p14:creationId xmlns:p14="http://schemas.microsoft.com/office/powerpoint/2010/main" val="56323066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5400000">
            <a:off x="4564342" y="3026713"/>
            <a:ext cx="5720916" cy="1143000"/>
          </a:xfrm>
        </p:spPr>
        <p:txBody>
          <a:bodyPr>
            <a:normAutofit fontScale="90000"/>
          </a:bodyPr>
          <a:lstStyle/>
          <a:p>
            <a:pPr lvl="0"/>
            <a:r>
              <a:rPr lang="en-US" dirty="0" smtClean="0">
                <a:solidFill>
                  <a:srgbClr val="FF0000"/>
                </a:solidFill>
                <a:latin typeface="iran-sans"/>
                <a:cs typeface="Arial" panose="020B0604020202020204" pitchFamily="34" charset="0"/>
              </a:rPr>
              <a:t>  </a:t>
            </a:r>
            <a:r>
              <a:rPr lang="ar-SA" dirty="0" smtClean="0">
                <a:solidFill>
                  <a:srgbClr val="FF0000"/>
                </a:solidFill>
                <a:latin typeface="iran-sans"/>
                <a:cs typeface="Arial" panose="020B0604020202020204" pitchFamily="34" charset="0"/>
              </a:rPr>
              <a:t>یک </a:t>
            </a:r>
            <a:r>
              <a:rPr lang="ar-SA" dirty="0">
                <a:solidFill>
                  <a:srgbClr val="FF0000"/>
                </a:solidFill>
                <a:latin typeface="iran-sans"/>
                <a:cs typeface="Arial" panose="020B0604020202020204" pitchFamily="34" charset="0"/>
              </a:rPr>
              <a:t>مدل از جت</a:t>
            </a:r>
            <a:r>
              <a:rPr lang="fa-IR" dirty="0">
                <a:solidFill>
                  <a:srgbClr val="FF0000"/>
                </a:solidFill>
                <a:latin typeface="iran-sans"/>
              </a:rPr>
              <a:t>­</a:t>
            </a:r>
            <a:r>
              <a:rPr lang="ar-SA" dirty="0" smtClean="0">
                <a:solidFill>
                  <a:srgbClr val="FF0000"/>
                </a:solidFill>
                <a:latin typeface="iran-sans"/>
                <a:cs typeface="Arial" panose="020B0604020202020204" pitchFamily="34" charset="0"/>
              </a:rPr>
              <a:t>میل</a:t>
            </a:r>
            <a:r>
              <a:rPr lang="fa-IR" dirty="0" smtClean="0">
                <a:solidFill>
                  <a:srgbClr val="FF0000"/>
                </a:solidFill>
                <a:latin typeface="iran-sans"/>
                <a:cs typeface="Arial" panose="020B0604020202020204" pitchFamily="34" charset="0"/>
              </a:rPr>
              <a:t/>
            </a:r>
            <a:br>
              <a:rPr lang="fa-IR" dirty="0" smtClean="0">
                <a:solidFill>
                  <a:srgbClr val="FF0000"/>
                </a:solidFill>
                <a:latin typeface="iran-sans"/>
                <a:cs typeface="Arial" panose="020B0604020202020204" pitchFamily="34" charset="0"/>
              </a:rPr>
            </a:br>
            <a:r>
              <a:rPr lang="fa-IR" dirty="0">
                <a:solidFill>
                  <a:srgbClr val="FF0000"/>
                </a:solidFill>
                <a:latin typeface="iran-sans"/>
              </a:rPr>
              <a:t> fluid bed</a:t>
            </a:r>
            <a:r>
              <a:rPr lang="fa-IR" sz="4000" dirty="0">
                <a:solidFill>
                  <a:srgbClr val="FF0000"/>
                </a:solidFill>
                <a:latin typeface="IRANSans"/>
              </a:rPr>
              <a:t/>
            </a:r>
            <a:br>
              <a:rPr lang="fa-IR" sz="4000" dirty="0">
                <a:solidFill>
                  <a:srgbClr val="FF0000"/>
                </a:solidFill>
                <a:latin typeface="IRANSans"/>
              </a:rPr>
            </a:br>
            <a:endParaRPr lang="fa-IR" dirty="0">
              <a:solidFill>
                <a:srgbClr val="FF0000"/>
              </a:solidFill>
            </a:endParaRPr>
          </a:p>
        </p:txBody>
      </p:sp>
      <p:sp>
        <p:nvSpPr>
          <p:cNvPr id="4" name="Rectangle 1"/>
          <p:cNvSpPr>
            <a:spLocks noChangeArrowheads="1"/>
          </p:cNvSpPr>
          <p:nvPr/>
        </p:nvSpPr>
        <p:spPr bwMode="auto">
          <a:xfrm>
            <a:off x="0" y="-61476"/>
            <a:ext cx="255198" cy="580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211071" rIns="91440" bIns="211071"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a-IR" sz="1000" b="0" i="0" u="none" strike="noStrike" cap="none" normalizeH="0" baseline="0" dirty="0" smtClean="0">
                <a:ln>
                  <a:noFill/>
                </a:ln>
                <a:solidFill>
                  <a:srgbClr val="000000"/>
                </a:solidFill>
                <a:effectLst/>
                <a:latin typeface="iran-sans"/>
              </a:rPr>
              <a:t>  </a:t>
            </a:r>
            <a:endParaRPr kumimoji="0" lang="fa-IR" sz="61400" b="0" i="0" u="none" strike="noStrike" cap="none" normalizeH="0" baseline="0" dirty="0" smtClean="0">
              <a:ln>
                <a:noFill/>
              </a:ln>
              <a:solidFill>
                <a:srgbClr val="000000"/>
              </a:solidFill>
              <a:effectLst/>
              <a:latin typeface="iran-sans"/>
            </a:endParaRPr>
          </a:p>
        </p:txBody>
      </p:sp>
      <p:pic>
        <p:nvPicPr>
          <p:cNvPr id="7170" name="Picture 2" descr="http://samatmachine.com/wp-content/uploads/2019/03/8DizJX.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7691" y="228599"/>
            <a:ext cx="4291446" cy="65102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06860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a-IR" dirty="0">
                <a:solidFill>
                  <a:srgbClr val="FF0000"/>
                </a:solidFill>
              </a:rPr>
              <a:t>جدول تبدیل مش به میکرون</a:t>
            </a:r>
            <a:r>
              <a:rPr lang="fa-IR" dirty="0"/>
              <a:t/>
            </a:r>
            <a:br>
              <a:rPr lang="fa-IR" dirty="0"/>
            </a:br>
            <a:endParaRPr lang="fa-IR" dirty="0"/>
          </a:p>
        </p:txBody>
      </p:sp>
      <p:sp>
        <p:nvSpPr>
          <p:cNvPr id="3" name="Content Placeholder 2"/>
          <p:cNvSpPr>
            <a:spLocks noGrp="1"/>
          </p:cNvSpPr>
          <p:nvPr>
            <p:ph idx="1"/>
          </p:nvPr>
        </p:nvSpPr>
        <p:spPr>
          <a:xfrm>
            <a:off x="457200" y="1049482"/>
            <a:ext cx="8229600" cy="5652654"/>
          </a:xfrm>
        </p:spPr>
        <p:txBody>
          <a:bodyPr>
            <a:normAutofit fontScale="92500" lnSpcReduction="10000"/>
          </a:bodyPr>
          <a:lstStyle/>
          <a:p>
            <a:pPr marL="0" indent="0" algn="r" rtl="1">
              <a:buNone/>
            </a:pPr>
            <a:r>
              <a:rPr lang="fa-IR" dirty="0" smtClean="0"/>
              <a:t>کیفیت</a:t>
            </a:r>
            <a:r>
              <a:rPr lang="fa-IR" dirty="0"/>
              <a:t> </a:t>
            </a:r>
            <a:r>
              <a:rPr lang="fa-IR" dirty="0">
                <a:hlinkClick r:id="rId2"/>
              </a:rPr>
              <a:t>پودر میکرونیزه</a:t>
            </a:r>
            <a:r>
              <a:rPr lang="fa-IR" dirty="0"/>
              <a:t> با شاخص مش (به انگلیسی </a:t>
            </a:r>
            <a:r>
              <a:rPr lang="en-US" dirty="0"/>
              <a:t>Mesh Scale) </a:t>
            </a:r>
            <a:r>
              <a:rPr lang="fa-IR" dirty="0"/>
              <a:t>سنجیده می شود.</a:t>
            </a:r>
          </a:p>
          <a:p>
            <a:pPr marL="0" indent="0" algn="r" rtl="1">
              <a:buNone/>
            </a:pPr>
            <a:r>
              <a:rPr lang="fa-IR" dirty="0"/>
              <a:t>مش در علم خاک شناسی به دانه بندی خاک مورد نظر برای الک کردن آن اشاره دارد. بدین معنی که اندازه ذرات خاک مورد نظر برای گذر از الک یا سرن مورد نظر مش  </a:t>
            </a:r>
            <a:r>
              <a:rPr lang="en-US" dirty="0"/>
              <a:t>Mesh Scale </a:t>
            </a:r>
            <a:r>
              <a:rPr lang="fa-IR" dirty="0"/>
              <a:t>نامیده میشود و یک توده خاک یا پودر ترکیبی از دانه بندی های متفاوت است که شامل توزیعی از اندازه های متفاوت است.</a:t>
            </a:r>
          </a:p>
          <a:p>
            <a:pPr marL="0" indent="0" algn="r" rtl="1">
              <a:buNone/>
            </a:pPr>
            <a:r>
              <a:rPr lang="fa-IR" dirty="0">
                <a:hlinkClick r:id="rId2"/>
              </a:rPr>
              <a:t>پودر میکرونیزه</a:t>
            </a:r>
            <a:r>
              <a:rPr lang="fa-IR" dirty="0"/>
              <a:t> همانگونه که از نام آن پیداست پودری در مقیاس میکرون است و اکثر ترکیب دانه بندی ان بطور معمول زیر ۲۰ میکرون می باشد. بمنظور ایجاد مقیاس اندازه گیری پودر ها و توده های خاک از لحاظ دانه بندی و اندازه ذرات موجود در ان مقیاس میکرون استفاده می شود که تحت عنوان استاندارد مش یا </a:t>
            </a:r>
            <a:r>
              <a:rPr lang="en-US" dirty="0"/>
              <a:t>Mesh Scale </a:t>
            </a:r>
            <a:r>
              <a:rPr lang="fa-IR" dirty="0"/>
              <a:t>کاربرد دارد.</a:t>
            </a:r>
          </a:p>
        </p:txBody>
      </p:sp>
    </p:spTree>
    <p:extLst>
      <p:ext uri="{BB962C8B-B14F-4D97-AF65-F5344CB8AC3E}">
        <p14:creationId xmlns:p14="http://schemas.microsoft.com/office/powerpoint/2010/main" val="703577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 name="Content Placeholder 3" descr="http://samatmachine.com/wp-content/uploads/2019/08/Mesh-to-Micrometer.pn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 y="1"/>
            <a:ext cx="9362209" cy="6858000"/>
          </a:xfrm>
          <a:prstGeom prst="rect">
            <a:avLst/>
          </a:prstGeom>
          <a:noFill/>
          <a:ln>
            <a:noFill/>
          </a:ln>
        </p:spPr>
      </p:pic>
    </p:spTree>
    <p:extLst>
      <p:ext uri="{BB962C8B-B14F-4D97-AF65-F5344CB8AC3E}">
        <p14:creationId xmlns:p14="http://schemas.microsoft.com/office/powerpoint/2010/main" val="41555446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lvl="0" eaLnBrk="0" fontAlgn="base" hangingPunct="0">
              <a:spcAft>
                <a:spcPct val="0"/>
              </a:spcAft>
            </a:pPr>
            <a:r>
              <a:rPr lang="ar-SA" dirty="0">
                <a:solidFill>
                  <a:srgbClr val="FF0000"/>
                </a:solidFill>
                <a:latin typeface="Arena Black" pitchFamily="2" charset="0"/>
                <a:cs typeface="Aban" pitchFamily="2" charset="-78"/>
              </a:rPr>
              <a:t>سنگ شکن چکشی</a:t>
            </a:r>
            <a:r>
              <a:rPr lang="fa-IR" sz="8000" dirty="0">
                <a:latin typeface="Arena Black" pitchFamily="2" charset="0"/>
              </a:rPr>
              <a:t/>
            </a:r>
            <a:br>
              <a:rPr lang="fa-IR" sz="8000" dirty="0">
                <a:latin typeface="Arena Black" pitchFamily="2" charset="0"/>
              </a:rPr>
            </a:br>
            <a:r>
              <a:rPr lang="fa-IR" dirty="0">
                <a:latin typeface="Verdana" panose="020B0604030504040204" pitchFamily="34" charset="0"/>
              </a:rPr>
              <a:t>ت</a:t>
            </a:r>
            <a:r>
              <a:rPr lang="ar-SA" dirty="0">
                <a:latin typeface="Verdana" panose="020B0604030504040204" pitchFamily="34" charset="0"/>
              </a:rPr>
              <a:t>ولید بالا و </a:t>
            </a:r>
            <a:r>
              <a:rPr lang="ar-SA" dirty="0" smtClean="0">
                <a:latin typeface="Verdana" panose="020B0604030504040204" pitchFamily="34" charset="0"/>
              </a:rPr>
              <a:t>نسبت </a:t>
            </a:r>
            <a:r>
              <a:rPr lang="ar-SA" dirty="0">
                <a:latin typeface="Verdana" panose="020B0604030504040204" pitchFamily="34" charset="0"/>
              </a:rPr>
              <a:t>خرد </a:t>
            </a:r>
            <a:r>
              <a:rPr lang="ar-SA" dirty="0" smtClean="0">
                <a:latin typeface="Verdana" panose="020B0604030504040204" pitchFamily="34" charset="0"/>
              </a:rPr>
              <a:t>کردن</a:t>
            </a:r>
            <a:r>
              <a:rPr lang="fa-IR" dirty="0" smtClean="0">
                <a:latin typeface="Verdana" panose="020B0604030504040204" pitchFamily="34" charset="0"/>
              </a:rPr>
              <a:t> </a:t>
            </a:r>
            <a:r>
              <a:rPr lang="ar-SA" dirty="0" smtClean="0">
                <a:latin typeface="Verdana" panose="020B0604030504040204" pitchFamily="34" charset="0"/>
              </a:rPr>
              <a:t>بالا </a:t>
            </a:r>
            <a:r>
              <a:rPr lang="ar-SA" dirty="0">
                <a:latin typeface="Verdana" panose="020B0604030504040204" pitchFamily="34" charset="0"/>
              </a:rPr>
              <a:t>است</a:t>
            </a:r>
            <a:endParaRPr lang="fa-IR" dirty="0"/>
          </a:p>
        </p:txBody>
      </p:sp>
      <p:sp>
        <p:nvSpPr>
          <p:cNvPr id="3" name="Content Placeholder 2"/>
          <p:cNvSpPr>
            <a:spLocks noGrp="1"/>
          </p:cNvSpPr>
          <p:nvPr>
            <p:ph idx="1"/>
          </p:nvPr>
        </p:nvSpPr>
        <p:spPr>
          <a:xfrm>
            <a:off x="457200" y="1839191"/>
            <a:ext cx="8229600" cy="5164282"/>
          </a:xfrm>
        </p:spPr>
        <p:txBody>
          <a:bodyPr>
            <a:normAutofit fontScale="70000" lnSpcReduction="20000"/>
          </a:bodyPr>
          <a:lstStyle/>
          <a:p>
            <a:pPr algn="r" rtl="1">
              <a:lnSpc>
                <a:spcPct val="120000"/>
              </a:lnSpc>
            </a:pPr>
            <a:r>
              <a:rPr lang="fa-IR" dirty="0"/>
              <a:t>صرف کم انرژی، اندازه ذرات همگن.</a:t>
            </a:r>
          </a:p>
          <a:p>
            <a:pPr algn="r" rtl="1">
              <a:lnSpc>
                <a:spcPct val="120000"/>
              </a:lnSpc>
            </a:pPr>
            <a:r>
              <a:rPr lang="fa-IR" dirty="0"/>
              <a:t>ساده و جمع و جور و ساختار مکانیکی نور.</a:t>
            </a:r>
          </a:p>
          <a:p>
            <a:pPr algn="r" rtl="1">
              <a:lnSpc>
                <a:spcPct val="120000"/>
              </a:lnSpc>
            </a:pPr>
            <a:r>
              <a:rPr lang="fa-IR" dirty="0"/>
              <a:t>کم هزینه، سهولت در مدیریت سرمایه گذاری.</a:t>
            </a:r>
          </a:p>
          <a:p>
            <a:pPr algn="r" rtl="1">
              <a:lnSpc>
                <a:spcPct val="120000"/>
              </a:lnSpc>
            </a:pPr>
            <a:r>
              <a:rPr lang="fa-IR" dirty="0" smtClean="0"/>
              <a:t>متناسب </a:t>
            </a:r>
            <a:r>
              <a:rPr lang="fa-IR" dirty="0"/>
              <a:t>با تولید 0-3 </a:t>
            </a:r>
            <a:r>
              <a:rPr lang="en-US" dirty="0"/>
              <a:t>MM </a:t>
            </a:r>
            <a:endParaRPr lang="fa-IR" dirty="0" smtClean="0"/>
          </a:p>
          <a:p>
            <a:pPr algn="r" rtl="1">
              <a:lnSpc>
                <a:spcPct val="120000"/>
              </a:lnSpc>
            </a:pPr>
            <a:r>
              <a:rPr lang="fa-IR" dirty="0" smtClean="0"/>
              <a:t>محصولات </a:t>
            </a:r>
            <a:r>
              <a:rPr lang="fa-IR" dirty="0"/>
              <a:t>پودر </a:t>
            </a:r>
            <a:r>
              <a:rPr lang="fa-IR" dirty="0" smtClean="0"/>
              <a:t>درشت</a:t>
            </a:r>
          </a:p>
          <a:p>
            <a:pPr algn="r" rtl="1">
              <a:lnSpc>
                <a:spcPct val="120000"/>
              </a:lnSpc>
            </a:pPr>
            <a:r>
              <a:rPr lang="fa-IR" dirty="0" smtClean="0"/>
              <a:t>بهترین </a:t>
            </a:r>
            <a:r>
              <a:rPr lang="fa-IR" dirty="0"/>
              <a:t>انتخاب برای تولید پودر درشت در ظرفیت بزرگ.</a:t>
            </a:r>
          </a:p>
          <a:p>
            <a:pPr algn="r" rtl="1">
              <a:lnSpc>
                <a:spcPct val="120000"/>
              </a:lnSpc>
            </a:pPr>
            <a:r>
              <a:rPr lang="fa-IR" b="1" dirty="0"/>
              <a:t>کاربرد</a:t>
            </a:r>
          </a:p>
          <a:p>
            <a:pPr algn="r" rtl="1">
              <a:lnSpc>
                <a:spcPct val="120000"/>
              </a:lnSpc>
            </a:pPr>
            <a:r>
              <a:rPr lang="fa-IR" dirty="0"/>
              <a:t>چکش سنگ شکن برای خرد کردن مختلف نرم و متوسط سخت </a:t>
            </a:r>
            <a:r>
              <a:rPr lang="fa-IR" dirty="0" smtClean="0"/>
              <a:t>سنگ</a:t>
            </a:r>
          </a:p>
          <a:p>
            <a:pPr algn="r" rtl="1">
              <a:lnSpc>
                <a:spcPct val="120000"/>
              </a:lnSpc>
            </a:pPr>
            <a:r>
              <a:rPr lang="fa-IR" dirty="0" smtClean="0"/>
              <a:t> </a:t>
            </a:r>
            <a:r>
              <a:rPr lang="fa-IR" dirty="0"/>
              <a:t>قدرت فشرده سازی که نه بالاتر از </a:t>
            </a:r>
            <a:r>
              <a:rPr lang="en-US" dirty="0" err="1" smtClean="0"/>
              <a:t>MPa</a:t>
            </a:r>
            <a:r>
              <a:rPr lang="en-US" dirty="0" smtClean="0"/>
              <a:t> </a:t>
            </a:r>
            <a:r>
              <a:rPr lang="fa-IR" dirty="0" smtClean="0"/>
              <a:t>320</a:t>
            </a:r>
          </a:p>
          <a:p>
            <a:pPr marL="0" indent="0" algn="r" rtl="1">
              <a:lnSpc>
                <a:spcPct val="120000"/>
              </a:lnSpc>
              <a:buNone/>
            </a:pPr>
            <a:r>
              <a:rPr lang="fa-IR" dirty="0" smtClean="0"/>
              <a:t>مانند </a:t>
            </a:r>
            <a:r>
              <a:rPr lang="fa-IR" dirty="0"/>
              <a:t>زغال سنگ، نمک، گچ، گچ، بلوک، سنگ آهک، عینک، و فسفات، و غیره است عمدتا مناسب است</a:t>
            </a:r>
          </a:p>
          <a:p>
            <a:r>
              <a:rPr lang="fa-IR" dirty="0"/>
              <a:t/>
            </a:r>
            <a:br>
              <a:rPr lang="fa-IR" dirty="0"/>
            </a:br>
            <a:endParaRPr lang="fa-IR" dirty="0"/>
          </a:p>
        </p:txBody>
      </p:sp>
    </p:spTree>
    <p:extLst>
      <p:ext uri="{BB962C8B-B14F-4D97-AF65-F5344CB8AC3E}">
        <p14:creationId xmlns:p14="http://schemas.microsoft.com/office/powerpoint/2010/main" val="267367166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solidFill>
                  <a:srgbClr val="FF0000"/>
                </a:solidFill>
                <a:latin typeface="Arena Black" pitchFamily="2" charset="0"/>
                <a:cs typeface="Aban" pitchFamily="2" charset="-78"/>
              </a:rPr>
              <a:t>انواع </a:t>
            </a:r>
            <a:r>
              <a:rPr lang="ar-SA" dirty="0" smtClean="0">
                <a:solidFill>
                  <a:srgbClr val="FF0000"/>
                </a:solidFill>
                <a:latin typeface="Arena Black" pitchFamily="2" charset="0"/>
                <a:cs typeface="Aban" pitchFamily="2" charset="-78"/>
              </a:rPr>
              <a:t>سنگ شکن چکشی</a:t>
            </a:r>
            <a:endParaRPr lang="fa-IR"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477546184"/>
              </p:ext>
            </p:extLst>
          </p:nvPr>
        </p:nvGraphicFramePr>
        <p:xfrm>
          <a:off x="259771" y="1773222"/>
          <a:ext cx="8052955" cy="4243115"/>
        </p:xfrm>
        <a:graphic>
          <a:graphicData uri="http://schemas.openxmlformats.org/drawingml/2006/table">
            <a:tbl>
              <a:tblPr/>
              <a:tblGrid>
                <a:gridCol w="1040961"/>
                <a:gridCol w="1040961"/>
                <a:gridCol w="1040961"/>
                <a:gridCol w="1040961"/>
                <a:gridCol w="1040961"/>
                <a:gridCol w="1040961"/>
                <a:gridCol w="831761"/>
                <a:gridCol w="975428"/>
              </a:tblGrid>
              <a:tr h="1718162">
                <a:tc>
                  <a:txBody>
                    <a:bodyPr/>
                    <a:lstStyle/>
                    <a:p>
                      <a:pPr algn="ctr"/>
                      <a:r>
                        <a:rPr lang="fa-IR" sz="1600" b="1" u="none" strike="noStrike" dirty="0" smtClean="0">
                          <a:solidFill>
                            <a:schemeClr val="tx1"/>
                          </a:solidFill>
                          <a:effectLst/>
                          <a:latin typeface="Verdana" panose="020B0604030504040204" pitchFamily="34" charset="0"/>
                          <a:cs typeface="+mj-cs"/>
                        </a:rPr>
                        <a:t>مدل</a:t>
                      </a:r>
                      <a:endParaRPr lang="en-US" sz="1600" b="1" u="none" strike="noStrike" dirty="0">
                        <a:solidFill>
                          <a:schemeClr val="tx1"/>
                        </a:solidFill>
                        <a:effectLst/>
                        <a:latin typeface="Verdana" panose="020B0604030504040204" pitchFamily="34" charset="0"/>
                        <a:cs typeface="+mj-cs"/>
                      </a:endParaRPr>
                    </a:p>
                  </a:txBody>
                  <a:tcPr marL="47625" marR="47625" marT="47625" marB="47625"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E1EAF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u="none" strike="noStrike" dirty="0" smtClean="0">
                          <a:solidFill>
                            <a:schemeClr val="tx1"/>
                          </a:solidFill>
                          <a:effectLst/>
                          <a:latin typeface="Verdana" panose="020B0604030504040204" pitchFamily="34" charset="0"/>
                          <a:cs typeface="+mj-cs"/>
                        </a:rPr>
                        <a:t>Rotor diameter (mm)</a:t>
                      </a:r>
                    </a:p>
                    <a:p>
                      <a:pPr algn="ctr"/>
                      <a:endParaRPr lang="en-US" sz="1600" b="1" u="none" strike="noStrike" dirty="0">
                        <a:solidFill>
                          <a:schemeClr val="tx1"/>
                        </a:solidFill>
                        <a:effectLst/>
                        <a:latin typeface="Verdana" panose="020B0604030504040204" pitchFamily="34" charset="0"/>
                        <a:cs typeface="+mj-cs"/>
                      </a:endParaRPr>
                    </a:p>
                  </a:txBody>
                  <a:tcPr marL="47625" marR="47625" marT="47625" marB="47625"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E1EAF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u="none" strike="noStrike" dirty="0" smtClean="0">
                          <a:solidFill>
                            <a:schemeClr val="tx1"/>
                          </a:solidFill>
                          <a:effectLst/>
                          <a:latin typeface="Verdana" panose="020B0604030504040204" pitchFamily="34" charset="0"/>
                          <a:cs typeface="+mj-cs"/>
                        </a:rPr>
                        <a:t>Number of hammer</a:t>
                      </a:r>
                    </a:p>
                    <a:p>
                      <a:pPr algn="ctr"/>
                      <a:endParaRPr lang="en-US" sz="1600" b="1" u="none" strike="noStrike" dirty="0">
                        <a:solidFill>
                          <a:schemeClr val="tx1"/>
                        </a:solidFill>
                        <a:effectLst/>
                        <a:latin typeface="Verdana" panose="020B0604030504040204" pitchFamily="34" charset="0"/>
                        <a:cs typeface="+mj-cs"/>
                      </a:endParaRPr>
                    </a:p>
                  </a:txBody>
                  <a:tcPr marL="47625" marR="47625" marT="47625" marB="47625"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E1EAF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u="none" strike="noStrike" dirty="0" smtClean="0">
                          <a:solidFill>
                            <a:schemeClr val="tx1"/>
                          </a:solidFill>
                          <a:effectLst/>
                          <a:latin typeface="Verdana" panose="020B0604030504040204" pitchFamily="34" charset="0"/>
                          <a:cs typeface="+mj-cs"/>
                        </a:rPr>
                        <a:t>Maximum feed size (mm)</a:t>
                      </a:r>
                    </a:p>
                    <a:p>
                      <a:pPr algn="ctr"/>
                      <a:endParaRPr lang="en-US" sz="1600" b="1" u="none" strike="noStrike" dirty="0">
                        <a:solidFill>
                          <a:schemeClr val="tx1"/>
                        </a:solidFill>
                        <a:effectLst/>
                        <a:latin typeface="Verdana" panose="020B0604030504040204" pitchFamily="34" charset="0"/>
                        <a:cs typeface="+mj-cs"/>
                      </a:endParaRPr>
                    </a:p>
                  </a:txBody>
                  <a:tcPr marL="47625" marR="47625" marT="47625" marB="47625"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E1EAF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u="none" strike="noStrike" dirty="0" smtClean="0">
                          <a:solidFill>
                            <a:schemeClr val="tx1"/>
                          </a:solidFill>
                          <a:effectLst/>
                          <a:latin typeface="Verdana" panose="020B0604030504040204" pitchFamily="34" charset="0"/>
                          <a:cs typeface="+mj-cs"/>
                        </a:rPr>
                        <a:t>Opening size (mm)</a:t>
                      </a:r>
                    </a:p>
                    <a:p>
                      <a:pPr algn="ctr"/>
                      <a:endParaRPr lang="en-US" sz="1600" b="1" u="none" strike="noStrike" dirty="0">
                        <a:solidFill>
                          <a:schemeClr val="tx1"/>
                        </a:solidFill>
                        <a:effectLst/>
                        <a:latin typeface="Verdana" panose="020B0604030504040204" pitchFamily="34" charset="0"/>
                        <a:cs typeface="+mj-cs"/>
                      </a:endParaRPr>
                    </a:p>
                  </a:txBody>
                  <a:tcPr marL="47625" marR="47625" marT="47625" marB="47625"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E1EAF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u="none" strike="noStrike" dirty="0" smtClean="0">
                          <a:solidFill>
                            <a:schemeClr val="tx1"/>
                          </a:solidFill>
                          <a:effectLst/>
                          <a:latin typeface="Verdana" panose="020B0604030504040204" pitchFamily="34" charset="0"/>
                          <a:cs typeface="+mj-cs"/>
                        </a:rPr>
                        <a:t>Capacity (t/h)</a:t>
                      </a:r>
                    </a:p>
                    <a:p>
                      <a:pPr algn="ctr"/>
                      <a:endParaRPr lang="en-US" sz="1600" b="1" u="none" strike="noStrike" dirty="0">
                        <a:solidFill>
                          <a:schemeClr val="tx1"/>
                        </a:solidFill>
                        <a:effectLst/>
                        <a:latin typeface="Verdana" panose="020B0604030504040204" pitchFamily="34" charset="0"/>
                        <a:cs typeface="+mj-cs"/>
                      </a:endParaRPr>
                    </a:p>
                  </a:txBody>
                  <a:tcPr marL="47625" marR="47625" marT="47625" marB="47625"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E1EAF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u="none" strike="noStrike" dirty="0" smtClean="0">
                          <a:solidFill>
                            <a:schemeClr val="tx1"/>
                          </a:solidFill>
                          <a:effectLst/>
                          <a:latin typeface="Verdana" panose="020B0604030504040204" pitchFamily="34" charset="0"/>
                          <a:cs typeface="+mj-cs"/>
                        </a:rPr>
                        <a:t>Speed (r/min)</a:t>
                      </a:r>
                    </a:p>
                    <a:p>
                      <a:pPr algn="ctr"/>
                      <a:endParaRPr lang="en-US" sz="1600" b="1" u="none" strike="noStrike" dirty="0">
                        <a:solidFill>
                          <a:schemeClr val="tx1"/>
                        </a:solidFill>
                        <a:effectLst/>
                        <a:latin typeface="Verdana" panose="020B0604030504040204" pitchFamily="34" charset="0"/>
                        <a:cs typeface="+mj-cs"/>
                      </a:endParaRPr>
                    </a:p>
                  </a:txBody>
                  <a:tcPr marL="47625" marR="47625" marT="47625" marB="47625"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E1EAF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u="none" strike="noStrike" smtClean="0">
                          <a:solidFill>
                            <a:schemeClr val="tx1"/>
                          </a:solidFill>
                          <a:effectLst/>
                          <a:latin typeface="Verdana" panose="020B0604030504040204" pitchFamily="34" charset="0"/>
                          <a:cs typeface="+mj-cs"/>
                        </a:rPr>
                        <a:t>Power (kw)</a:t>
                      </a:r>
                    </a:p>
                    <a:p>
                      <a:pPr algn="ctr"/>
                      <a:endParaRPr lang="en-US" sz="1600" b="1" u="none" strike="noStrike" dirty="0">
                        <a:solidFill>
                          <a:schemeClr val="tx1"/>
                        </a:solidFill>
                        <a:effectLst/>
                        <a:latin typeface="Verdana" panose="020B0604030504040204" pitchFamily="34" charset="0"/>
                        <a:cs typeface="+mj-cs"/>
                      </a:endParaRPr>
                    </a:p>
                  </a:txBody>
                  <a:tcPr marL="47625" marR="47625" marT="47625" marB="47625"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E1EAF0"/>
                    </a:solidFill>
                  </a:tcPr>
                </a:tc>
              </a:tr>
              <a:tr h="841651">
                <a:tc>
                  <a:txBody>
                    <a:bodyPr/>
                    <a:lstStyle/>
                    <a:p>
                      <a:pPr algn="ctr"/>
                      <a:r>
                        <a:rPr lang="en-US" sz="1600" b="1" u="none" strike="noStrike">
                          <a:solidFill>
                            <a:schemeClr val="tx1"/>
                          </a:solidFill>
                          <a:effectLst/>
                          <a:latin typeface="Verdana" panose="020B0604030504040204" pitchFamily="34" charset="0"/>
                          <a:cs typeface="+mj-cs"/>
                        </a:rPr>
                        <a:t>PC300×400</a:t>
                      </a:r>
                    </a:p>
                  </a:txBody>
                  <a:tcPr marL="47625" marR="47625" marT="47625" marB="47625"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EFEFEF"/>
                    </a:solidFill>
                  </a:tcPr>
                </a:tc>
                <a:tc>
                  <a:txBody>
                    <a:bodyPr/>
                    <a:lstStyle/>
                    <a:p>
                      <a:pPr algn="ctr"/>
                      <a:r>
                        <a:rPr lang="fa-IR" b="1" u="none" strike="noStrike">
                          <a:solidFill>
                            <a:schemeClr val="tx1"/>
                          </a:solidFill>
                          <a:effectLst/>
                          <a:latin typeface="Verdana" panose="020B0604030504040204" pitchFamily="34" charset="0"/>
                          <a:cs typeface="+mj-cs"/>
                        </a:rPr>
                        <a:t>400×300</a:t>
                      </a:r>
                    </a:p>
                  </a:txBody>
                  <a:tcPr marL="47625" marR="47625" marT="47625" marB="47625"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EFEFEF"/>
                    </a:solidFill>
                  </a:tcPr>
                </a:tc>
                <a:tc>
                  <a:txBody>
                    <a:bodyPr/>
                    <a:lstStyle/>
                    <a:p>
                      <a:pPr algn="ctr"/>
                      <a:r>
                        <a:rPr lang="fa-IR" b="1" u="none" strike="noStrike">
                          <a:solidFill>
                            <a:schemeClr val="tx1"/>
                          </a:solidFill>
                          <a:effectLst/>
                          <a:latin typeface="Verdana" panose="020B0604030504040204" pitchFamily="34" charset="0"/>
                          <a:cs typeface="+mj-cs"/>
                        </a:rPr>
                        <a:t>16</a:t>
                      </a:r>
                    </a:p>
                  </a:txBody>
                  <a:tcPr marL="47625" marR="47625" marT="47625" marB="47625"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EFEFEF"/>
                    </a:solidFill>
                  </a:tcPr>
                </a:tc>
                <a:tc>
                  <a:txBody>
                    <a:bodyPr/>
                    <a:lstStyle/>
                    <a:p>
                      <a:pPr algn="ctr"/>
                      <a:r>
                        <a:rPr lang="fa-IR" b="1" u="none" strike="noStrike">
                          <a:solidFill>
                            <a:schemeClr val="tx1"/>
                          </a:solidFill>
                          <a:effectLst/>
                          <a:latin typeface="Verdana" panose="020B0604030504040204" pitchFamily="34" charset="0"/>
                          <a:cs typeface="+mj-cs"/>
                        </a:rPr>
                        <a:t>&lt;100</a:t>
                      </a:r>
                    </a:p>
                  </a:txBody>
                  <a:tcPr marL="47625" marR="47625" marT="47625" marB="47625"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EFEFEF"/>
                    </a:solidFill>
                  </a:tcPr>
                </a:tc>
                <a:tc>
                  <a:txBody>
                    <a:bodyPr/>
                    <a:lstStyle/>
                    <a:p>
                      <a:pPr algn="ctr"/>
                      <a:r>
                        <a:rPr lang="fa-IR" b="1" u="none" strike="noStrike">
                          <a:solidFill>
                            <a:schemeClr val="tx1"/>
                          </a:solidFill>
                          <a:effectLst/>
                          <a:latin typeface="Verdana" panose="020B0604030504040204" pitchFamily="34" charset="0"/>
                          <a:cs typeface="+mj-cs"/>
                        </a:rPr>
                        <a:t>&lt;15</a:t>
                      </a:r>
                    </a:p>
                  </a:txBody>
                  <a:tcPr marL="47625" marR="47625" marT="47625" marB="47625"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EFEFEF"/>
                    </a:solidFill>
                  </a:tcPr>
                </a:tc>
                <a:tc>
                  <a:txBody>
                    <a:bodyPr/>
                    <a:lstStyle/>
                    <a:p>
                      <a:pPr algn="ctr"/>
                      <a:r>
                        <a:rPr lang="fa-IR" b="1" u="none" strike="noStrike" dirty="0">
                          <a:solidFill>
                            <a:schemeClr val="tx1"/>
                          </a:solidFill>
                          <a:effectLst/>
                          <a:latin typeface="Verdana" panose="020B0604030504040204" pitchFamily="34" charset="0"/>
                          <a:cs typeface="+mj-cs"/>
                        </a:rPr>
                        <a:t>3-8</a:t>
                      </a:r>
                    </a:p>
                  </a:txBody>
                  <a:tcPr marL="47625" marR="47625" marT="47625" marB="47625"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EFEFEF"/>
                    </a:solidFill>
                  </a:tcPr>
                </a:tc>
                <a:tc>
                  <a:txBody>
                    <a:bodyPr/>
                    <a:lstStyle/>
                    <a:p>
                      <a:pPr algn="ctr"/>
                      <a:r>
                        <a:rPr lang="fa-IR" b="1" u="none" strike="noStrike" dirty="0">
                          <a:solidFill>
                            <a:schemeClr val="tx1"/>
                          </a:solidFill>
                          <a:effectLst/>
                          <a:latin typeface="Verdana" panose="020B0604030504040204" pitchFamily="34" charset="0"/>
                          <a:cs typeface="+mj-cs"/>
                        </a:rPr>
                        <a:t>11</a:t>
                      </a:r>
                    </a:p>
                  </a:txBody>
                  <a:tcPr marL="47625" marR="47625" marT="47625" marB="47625"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EFEFEF"/>
                    </a:solidFill>
                  </a:tcPr>
                </a:tc>
                <a:tc>
                  <a:txBody>
                    <a:bodyPr/>
                    <a:lstStyle/>
                    <a:p>
                      <a:pPr algn="ctr"/>
                      <a:r>
                        <a:rPr lang="fa-IR" b="1" u="none" strike="noStrike">
                          <a:solidFill>
                            <a:schemeClr val="tx1"/>
                          </a:solidFill>
                          <a:effectLst/>
                          <a:latin typeface="Verdana" panose="020B0604030504040204" pitchFamily="34" charset="0"/>
                          <a:cs typeface="+mj-cs"/>
                        </a:rPr>
                        <a:t>1100</a:t>
                      </a:r>
                    </a:p>
                  </a:txBody>
                  <a:tcPr marL="47625" marR="47625" marT="47625" marB="47625"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EFEFEF"/>
                    </a:solidFill>
                  </a:tcPr>
                </a:tc>
              </a:tr>
              <a:tr h="841651">
                <a:tc>
                  <a:txBody>
                    <a:bodyPr/>
                    <a:lstStyle/>
                    <a:p>
                      <a:pPr algn="ctr"/>
                      <a:r>
                        <a:rPr lang="en-US" sz="1600" b="1" u="none" strike="noStrike">
                          <a:solidFill>
                            <a:schemeClr val="tx1"/>
                          </a:solidFill>
                          <a:effectLst/>
                          <a:latin typeface="Verdana" panose="020B0604030504040204" pitchFamily="34" charset="0"/>
                          <a:cs typeface="+mj-cs"/>
                        </a:rPr>
                        <a:t>PC400×600</a:t>
                      </a:r>
                    </a:p>
                  </a:txBody>
                  <a:tcPr marL="47625" marR="47625" marT="47625" marB="47625"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E1EAF0"/>
                    </a:solidFill>
                  </a:tcPr>
                </a:tc>
                <a:tc>
                  <a:txBody>
                    <a:bodyPr/>
                    <a:lstStyle/>
                    <a:p>
                      <a:pPr algn="ctr"/>
                      <a:r>
                        <a:rPr lang="fa-IR" b="1" u="none" strike="noStrike">
                          <a:solidFill>
                            <a:schemeClr val="tx1"/>
                          </a:solidFill>
                          <a:effectLst/>
                          <a:latin typeface="Verdana" panose="020B0604030504040204" pitchFamily="34" charset="0"/>
                          <a:cs typeface="+mj-cs"/>
                        </a:rPr>
                        <a:t>600×400</a:t>
                      </a:r>
                    </a:p>
                  </a:txBody>
                  <a:tcPr marL="47625" marR="47625" marT="47625" marB="47625"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E1EAF0"/>
                    </a:solidFill>
                  </a:tcPr>
                </a:tc>
                <a:tc>
                  <a:txBody>
                    <a:bodyPr/>
                    <a:lstStyle/>
                    <a:p>
                      <a:pPr algn="ctr"/>
                      <a:r>
                        <a:rPr lang="fa-IR" b="1" u="none" strike="noStrike">
                          <a:solidFill>
                            <a:schemeClr val="tx1"/>
                          </a:solidFill>
                          <a:effectLst/>
                          <a:latin typeface="Verdana" panose="020B0604030504040204" pitchFamily="34" charset="0"/>
                          <a:cs typeface="+mj-cs"/>
                        </a:rPr>
                        <a:t>20</a:t>
                      </a:r>
                    </a:p>
                  </a:txBody>
                  <a:tcPr marL="47625" marR="47625" marT="47625" marB="47625"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E1EAF0"/>
                    </a:solidFill>
                  </a:tcPr>
                </a:tc>
                <a:tc>
                  <a:txBody>
                    <a:bodyPr/>
                    <a:lstStyle/>
                    <a:p>
                      <a:pPr algn="ctr"/>
                      <a:r>
                        <a:rPr lang="fa-IR" b="1" u="none" strike="noStrike">
                          <a:solidFill>
                            <a:schemeClr val="tx1"/>
                          </a:solidFill>
                          <a:effectLst/>
                          <a:latin typeface="Verdana" panose="020B0604030504040204" pitchFamily="34" charset="0"/>
                          <a:cs typeface="+mj-cs"/>
                        </a:rPr>
                        <a:t>&lt;150</a:t>
                      </a:r>
                    </a:p>
                  </a:txBody>
                  <a:tcPr marL="47625" marR="47625" marT="47625" marB="47625"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E1EAF0"/>
                    </a:solidFill>
                  </a:tcPr>
                </a:tc>
                <a:tc>
                  <a:txBody>
                    <a:bodyPr/>
                    <a:lstStyle/>
                    <a:p>
                      <a:pPr algn="ctr"/>
                      <a:r>
                        <a:rPr lang="fa-IR" b="1" u="none" strike="noStrike">
                          <a:solidFill>
                            <a:schemeClr val="tx1"/>
                          </a:solidFill>
                          <a:effectLst/>
                          <a:latin typeface="Verdana" panose="020B0604030504040204" pitchFamily="34" charset="0"/>
                          <a:cs typeface="+mj-cs"/>
                        </a:rPr>
                        <a:t>&lt;15</a:t>
                      </a:r>
                    </a:p>
                  </a:txBody>
                  <a:tcPr marL="47625" marR="47625" marT="47625" marB="47625"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E1EAF0"/>
                    </a:solidFill>
                  </a:tcPr>
                </a:tc>
                <a:tc>
                  <a:txBody>
                    <a:bodyPr/>
                    <a:lstStyle/>
                    <a:p>
                      <a:pPr algn="ctr"/>
                      <a:r>
                        <a:rPr lang="fa-IR" b="1" u="none" strike="noStrike">
                          <a:solidFill>
                            <a:schemeClr val="tx1"/>
                          </a:solidFill>
                          <a:effectLst/>
                          <a:latin typeface="Verdana" panose="020B0604030504040204" pitchFamily="34" charset="0"/>
                          <a:cs typeface="+mj-cs"/>
                        </a:rPr>
                        <a:t>8-15</a:t>
                      </a:r>
                    </a:p>
                  </a:txBody>
                  <a:tcPr marL="47625" marR="47625" marT="47625" marB="47625"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E1EAF0"/>
                    </a:solidFill>
                  </a:tcPr>
                </a:tc>
                <a:tc>
                  <a:txBody>
                    <a:bodyPr/>
                    <a:lstStyle/>
                    <a:p>
                      <a:pPr algn="ctr"/>
                      <a:r>
                        <a:rPr lang="fa-IR" b="1" u="none" strike="noStrike" dirty="0">
                          <a:solidFill>
                            <a:schemeClr val="tx1"/>
                          </a:solidFill>
                          <a:effectLst/>
                          <a:latin typeface="Verdana" panose="020B0604030504040204" pitchFamily="34" charset="0"/>
                          <a:cs typeface="+mj-cs"/>
                        </a:rPr>
                        <a:t>18.5</a:t>
                      </a:r>
                    </a:p>
                  </a:txBody>
                  <a:tcPr marL="47625" marR="47625" marT="47625" marB="47625"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E1EAF0"/>
                    </a:solidFill>
                  </a:tcPr>
                </a:tc>
                <a:tc>
                  <a:txBody>
                    <a:bodyPr/>
                    <a:lstStyle/>
                    <a:p>
                      <a:pPr algn="ctr"/>
                      <a:r>
                        <a:rPr lang="fa-IR" b="1" u="none" strike="noStrike">
                          <a:solidFill>
                            <a:schemeClr val="tx1"/>
                          </a:solidFill>
                          <a:effectLst/>
                          <a:latin typeface="Verdana" panose="020B0604030504040204" pitchFamily="34" charset="0"/>
                          <a:cs typeface="+mj-cs"/>
                        </a:rPr>
                        <a:t>1000</a:t>
                      </a:r>
                    </a:p>
                  </a:txBody>
                  <a:tcPr marL="47625" marR="47625" marT="47625" marB="47625"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E1EAF0"/>
                    </a:solidFill>
                  </a:tcPr>
                </a:tc>
              </a:tr>
              <a:tr h="841651">
                <a:tc>
                  <a:txBody>
                    <a:bodyPr/>
                    <a:lstStyle/>
                    <a:p>
                      <a:pPr algn="ctr"/>
                      <a:r>
                        <a:rPr lang="en-US" sz="1600" b="1" u="none" strike="noStrike" dirty="0">
                          <a:solidFill>
                            <a:schemeClr val="tx1"/>
                          </a:solidFill>
                          <a:effectLst/>
                          <a:latin typeface="Verdana" panose="020B0604030504040204" pitchFamily="34" charset="0"/>
                          <a:cs typeface="+mj-cs"/>
                        </a:rPr>
                        <a:t>PC600×800</a:t>
                      </a:r>
                    </a:p>
                  </a:txBody>
                  <a:tcPr marL="47625" marR="47625" marT="47625" marB="47625"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EFEFEF"/>
                    </a:solidFill>
                  </a:tcPr>
                </a:tc>
                <a:tc>
                  <a:txBody>
                    <a:bodyPr/>
                    <a:lstStyle/>
                    <a:p>
                      <a:pPr algn="ctr"/>
                      <a:r>
                        <a:rPr lang="fa-IR" b="1" u="none" strike="noStrike">
                          <a:solidFill>
                            <a:schemeClr val="tx1"/>
                          </a:solidFill>
                          <a:effectLst/>
                          <a:latin typeface="Verdana" panose="020B0604030504040204" pitchFamily="34" charset="0"/>
                          <a:cs typeface="+mj-cs"/>
                        </a:rPr>
                        <a:t>800×600</a:t>
                      </a:r>
                    </a:p>
                  </a:txBody>
                  <a:tcPr marL="47625" marR="47625" marT="47625" marB="47625"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EFEFEF"/>
                    </a:solidFill>
                  </a:tcPr>
                </a:tc>
                <a:tc>
                  <a:txBody>
                    <a:bodyPr/>
                    <a:lstStyle/>
                    <a:p>
                      <a:pPr algn="ctr"/>
                      <a:r>
                        <a:rPr lang="fa-IR" b="1" u="none" strike="noStrike">
                          <a:solidFill>
                            <a:schemeClr val="tx1"/>
                          </a:solidFill>
                          <a:effectLst/>
                          <a:latin typeface="Verdana" panose="020B0604030504040204" pitchFamily="34" charset="0"/>
                          <a:cs typeface="+mj-cs"/>
                        </a:rPr>
                        <a:t>28</a:t>
                      </a:r>
                    </a:p>
                  </a:txBody>
                  <a:tcPr marL="47625" marR="47625" marT="47625" marB="47625"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EFEFEF"/>
                    </a:solidFill>
                  </a:tcPr>
                </a:tc>
                <a:tc>
                  <a:txBody>
                    <a:bodyPr/>
                    <a:lstStyle/>
                    <a:p>
                      <a:pPr algn="ctr"/>
                      <a:r>
                        <a:rPr lang="fa-IR" b="1" u="none" strike="noStrike">
                          <a:solidFill>
                            <a:schemeClr val="tx1"/>
                          </a:solidFill>
                          <a:effectLst/>
                          <a:latin typeface="Verdana" panose="020B0604030504040204" pitchFamily="34" charset="0"/>
                          <a:cs typeface="+mj-cs"/>
                        </a:rPr>
                        <a:t>&lt;220</a:t>
                      </a:r>
                    </a:p>
                  </a:txBody>
                  <a:tcPr marL="47625" marR="47625" marT="47625" marB="47625"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EFEFEF"/>
                    </a:solidFill>
                  </a:tcPr>
                </a:tc>
                <a:tc>
                  <a:txBody>
                    <a:bodyPr/>
                    <a:lstStyle/>
                    <a:p>
                      <a:pPr algn="ctr"/>
                      <a:r>
                        <a:rPr lang="fa-IR" b="1" u="none" strike="noStrike">
                          <a:solidFill>
                            <a:schemeClr val="tx1"/>
                          </a:solidFill>
                          <a:effectLst/>
                          <a:latin typeface="Verdana" panose="020B0604030504040204" pitchFamily="34" charset="0"/>
                          <a:cs typeface="+mj-cs"/>
                        </a:rPr>
                        <a:t>&lt;20</a:t>
                      </a:r>
                    </a:p>
                  </a:txBody>
                  <a:tcPr marL="47625" marR="47625" marT="47625" marB="47625"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EFEFEF"/>
                    </a:solidFill>
                  </a:tcPr>
                </a:tc>
                <a:tc>
                  <a:txBody>
                    <a:bodyPr/>
                    <a:lstStyle/>
                    <a:p>
                      <a:pPr algn="ctr"/>
                      <a:r>
                        <a:rPr lang="fa-IR" b="1" u="none" strike="noStrike">
                          <a:solidFill>
                            <a:schemeClr val="tx1"/>
                          </a:solidFill>
                          <a:effectLst/>
                          <a:latin typeface="Verdana" panose="020B0604030504040204" pitchFamily="34" charset="0"/>
                          <a:cs typeface="+mj-cs"/>
                        </a:rPr>
                        <a:t>15-30</a:t>
                      </a:r>
                    </a:p>
                  </a:txBody>
                  <a:tcPr marL="47625" marR="47625" marT="47625" marB="47625"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EFEFEF"/>
                    </a:solidFill>
                  </a:tcPr>
                </a:tc>
                <a:tc>
                  <a:txBody>
                    <a:bodyPr/>
                    <a:lstStyle/>
                    <a:p>
                      <a:pPr algn="ctr"/>
                      <a:r>
                        <a:rPr lang="fa-IR" b="1" u="none" strike="noStrike" dirty="0">
                          <a:solidFill>
                            <a:schemeClr val="tx1"/>
                          </a:solidFill>
                          <a:effectLst/>
                          <a:latin typeface="Verdana" panose="020B0604030504040204" pitchFamily="34" charset="0"/>
                          <a:cs typeface="+mj-cs"/>
                        </a:rPr>
                        <a:t>45</a:t>
                      </a:r>
                    </a:p>
                  </a:txBody>
                  <a:tcPr marL="47625" marR="47625" marT="47625" marB="47625"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EFEFEF"/>
                    </a:solidFill>
                  </a:tcPr>
                </a:tc>
                <a:tc>
                  <a:txBody>
                    <a:bodyPr/>
                    <a:lstStyle/>
                    <a:p>
                      <a:pPr algn="ctr"/>
                      <a:r>
                        <a:rPr lang="fa-IR" b="1" u="none" strike="noStrike" dirty="0">
                          <a:solidFill>
                            <a:schemeClr val="tx1"/>
                          </a:solidFill>
                          <a:effectLst/>
                          <a:latin typeface="Verdana" panose="020B0604030504040204" pitchFamily="34" charset="0"/>
                          <a:cs typeface="+mj-cs"/>
                        </a:rPr>
                        <a:t>900</a:t>
                      </a:r>
                    </a:p>
                  </a:txBody>
                  <a:tcPr marL="47625" marR="47625" marT="47625" marB="47625"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EFEFEF"/>
                    </a:solidFill>
                  </a:tcPr>
                </a:tc>
              </a:tr>
            </a:tbl>
          </a:graphicData>
        </a:graphic>
      </p:graphicFrame>
    </p:spTree>
    <p:extLst>
      <p:ext uri="{BB962C8B-B14F-4D97-AF65-F5344CB8AC3E}">
        <p14:creationId xmlns:p14="http://schemas.microsoft.com/office/powerpoint/2010/main" val="8025098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ar-SA" dirty="0">
                <a:solidFill>
                  <a:srgbClr val="FF0000"/>
                </a:solidFill>
                <a:latin typeface="Verdana" panose="020B0604030504040204" pitchFamily="34" charset="0"/>
                <a:cs typeface="Aban" pitchFamily="2" charset="-78"/>
              </a:rPr>
              <a:t>سنگ شکن فکی</a:t>
            </a:r>
            <a:r>
              <a:rPr lang="fa-IR" dirty="0">
                <a:solidFill>
                  <a:srgbClr val="888888"/>
                </a:solidFill>
                <a:latin typeface="Verdana" panose="020B0604030504040204" pitchFamily="34" charset="0"/>
              </a:rPr>
              <a:t/>
            </a:r>
            <a:br>
              <a:rPr lang="fa-IR" dirty="0">
                <a:solidFill>
                  <a:srgbClr val="888888"/>
                </a:solidFill>
                <a:latin typeface="Verdana" panose="020B0604030504040204" pitchFamily="34" charset="0"/>
              </a:rPr>
            </a:br>
            <a:endParaRPr lang="fa-IR" dirty="0"/>
          </a:p>
        </p:txBody>
      </p:sp>
      <p:sp>
        <p:nvSpPr>
          <p:cNvPr id="3" name="Content Placeholder 2"/>
          <p:cNvSpPr>
            <a:spLocks noGrp="1"/>
          </p:cNvSpPr>
          <p:nvPr>
            <p:ph idx="1"/>
          </p:nvPr>
        </p:nvSpPr>
        <p:spPr>
          <a:xfrm>
            <a:off x="457200" y="4821382"/>
            <a:ext cx="7387935" cy="1797627"/>
          </a:xfrm>
        </p:spPr>
        <p:txBody>
          <a:bodyPr>
            <a:normAutofit fontScale="92500" lnSpcReduction="10000"/>
          </a:bodyPr>
          <a:lstStyle/>
          <a:p>
            <a:pPr marL="0" lvl="0" indent="0" algn="r" eaLnBrk="0" fontAlgn="base" hangingPunct="0">
              <a:spcBef>
                <a:spcPct val="0"/>
              </a:spcBef>
              <a:spcAft>
                <a:spcPct val="0"/>
              </a:spcAft>
              <a:buNone/>
            </a:pPr>
            <a:r>
              <a:rPr lang="ar-SA" dirty="0" smtClean="0">
                <a:solidFill>
                  <a:srgbClr val="FF0000"/>
                </a:solidFill>
                <a:latin typeface="Verdana" panose="020B0604030504040204" pitchFamily="34" charset="0"/>
              </a:rPr>
              <a:t>عملکرد </a:t>
            </a:r>
            <a:r>
              <a:rPr lang="ar-SA" dirty="0">
                <a:solidFill>
                  <a:srgbClr val="FF0000"/>
                </a:solidFill>
                <a:latin typeface="Verdana" panose="020B0604030504040204" pitchFamily="34" charset="0"/>
              </a:rPr>
              <a:t>نسبت به </a:t>
            </a:r>
            <a:r>
              <a:rPr lang="ar-SA" dirty="0" smtClean="0">
                <a:solidFill>
                  <a:srgbClr val="FF0000"/>
                </a:solidFill>
                <a:latin typeface="Verdana" panose="020B0604030504040204" pitchFamily="34" charset="0"/>
              </a:rPr>
              <a:t>قدیمی بهتر</a:t>
            </a:r>
            <a:endParaRPr lang="fa-IR" dirty="0" smtClean="0">
              <a:solidFill>
                <a:srgbClr val="FF0000"/>
              </a:solidFill>
              <a:latin typeface="Verdana" panose="020B0604030504040204" pitchFamily="34" charset="0"/>
            </a:endParaRPr>
          </a:p>
          <a:p>
            <a:pPr marL="0" lvl="0" indent="0" algn="r" eaLnBrk="0" fontAlgn="base" hangingPunct="0">
              <a:spcBef>
                <a:spcPct val="0"/>
              </a:spcBef>
              <a:spcAft>
                <a:spcPct val="0"/>
              </a:spcAft>
              <a:buNone/>
            </a:pPr>
            <a:r>
              <a:rPr lang="ar-SA" dirty="0" smtClean="0">
                <a:solidFill>
                  <a:srgbClr val="FF0000"/>
                </a:solidFill>
                <a:latin typeface="Verdana" panose="020B0604030504040204" pitchFamily="34" charset="0"/>
              </a:rPr>
              <a:t>: </a:t>
            </a:r>
            <a:r>
              <a:rPr lang="ar-SA" dirty="0">
                <a:solidFill>
                  <a:srgbClr val="FF0000"/>
                </a:solidFill>
                <a:latin typeface="Verdana" panose="020B0604030504040204" pitchFamily="34" charset="0"/>
              </a:rPr>
              <a:t>با توجه به مطالعه عمیق</a:t>
            </a:r>
            <a:r>
              <a:rPr lang="fa-IR" dirty="0">
                <a:solidFill>
                  <a:srgbClr val="FF0000"/>
                </a:solidFill>
                <a:latin typeface="Verdana" panose="020B0604030504040204" pitchFamily="34" charset="0"/>
              </a:rPr>
              <a:t> </a:t>
            </a:r>
            <a:r>
              <a:rPr lang="ar-SA" dirty="0" smtClean="0">
                <a:solidFill>
                  <a:srgbClr val="FF0000"/>
                </a:solidFill>
                <a:latin typeface="Verdana" panose="020B0604030504040204" pitchFamily="34" charset="0"/>
              </a:rPr>
              <a:t>سازی </a:t>
            </a:r>
            <a:r>
              <a:rPr lang="ar-SA" dirty="0">
                <a:solidFill>
                  <a:srgbClr val="FF0000"/>
                </a:solidFill>
                <a:latin typeface="Verdana" panose="020B0604030504040204" pitchFamily="34" charset="0"/>
              </a:rPr>
              <a:t>دنباله حرکت فک متحرک و حفره ماشین</a:t>
            </a:r>
            <a:r>
              <a:rPr lang="fa-IR" dirty="0">
                <a:solidFill>
                  <a:srgbClr val="FF0000"/>
                </a:solidFill>
                <a:latin typeface="Verdana" panose="020B0604030504040204" pitchFamily="34" charset="0"/>
              </a:rPr>
              <a:t>.</a:t>
            </a:r>
          </a:p>
          <a:p>
            <a:pPr marL="0" lvl="0" indent="0" algn="r" eaLnBrk="0" fontAlgn="base" hangingPunct="0">
              <a:spcBef>
                <a:spcPct val="0"/>
              </a:spcBef>
              <a:spcAft>
                <a:spcPct val="0"/>
              </a:spcAft>
              <a:buNone/>
            </a:pPr>
            <a:r>
              <a:rPr lang="fa-IR" dirty="0" smtClean="0">
                <a:solidFill>
                  <a:srgbClr val="888888"/>
                </a:solidFill>
                <a:latin typeface="Verdana" panose="020B0604030504040204" pitchFamily="34" charset="0"/>
              </a:rPr>
              <a:t>.</a:t>
            </a:r>
            <a:endParaRPr lang="fa-IR" dirty="0">
              <a:solidFill>
                <a:srgbClr val="888888"/>
              </a:solidFill>
              <a:latin typeface="Verdana" panose="020B0604030504040204" pitchFamily="34" charset="0"/>
            </a:endParaRPr>
          </a:p>
          <a:p>
            <a:pPr algn="r" rtl="1"/>
            <a:endParaRPr lang="fa-IR" dirty="0"/>
          </a:p>
        </p:txBody>
      </p:sp>
      <p:pic>
        <p:nvPicPr>
          <p:cNvPr id="4097" name="Picture 1" descr="https://cheminees-et-confort.be/images/file/www/product/hj/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7545" y="1267691"/>
            <a:ext cx="5552746" cy="3431597"/>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2"/>
          <p:cNvSpPr>
            <a:spLocks noChangeArrowheads="1"/>
          </p:cNvSpPr>
          <p:nvPr/>
        </p:nvSpPr>
        <p:spPr bwMode="auto">
          <a:xfrm>
            <a:off x="1465118" y="2170978"/>
            <a:ext cx="237244" cy="292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a-IR" sz="1900" b="0" i="0" u="none" strike="noStrike" cap="none" normalizeH="0" baseline="0" dirty="0" smtClean="0">
                <a:ln>
                  <a:noFill/>
                </a:ln>
                <a:solidFill>
                  <a:srgbClr val="888888"/>
                </a:solidFill>
                <a:effectLst/>
                <a:latin typeface="Verdana" panose="020B0604030504040204" pitchFamily="34" charset="0"/>
              </a:rPr>
              <a:t>hj</a:t>
            </a:r>
            <a:endParaRPr kumimoji="0" lang="fa-IR"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8987249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dirty="0">
                <a:solidFill>
                  <a:srgbClr val="FF0000"/>
                </a:solidFill>
                <a:latin typeface="Verdana" panose="020B0604030504040204" pitchFamily="34" charset="0"/>
                <a:cs typeface="Aban" pitchFamily="2" charset="-78"/>
              </a:rPr>
              <a:t>سنگ شکن فکی</a:t>
            </a:r>
            <a:endParaRPr lang="fa-IR"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02690505"/>
              </p:ext>
            </p:extLst>
          </p:nvPr>
        </p:nvGraphicFramePr>
        <p:xfrm>
          <a:off x="529938" y="1704816"/>
          <a:ext cx="7980217" cy="3768090"/>
        </p:xfrm>
        <a:graphic>
          <a:graphicData uri="http://schemas.openxmlformats.org/drawingml/2006/table">
            <a:tbl>
              <a:tblPr/>
              <a:tblGrid>
                <a:gridCol w="1140031"/>
                <a:gridCol w="1140031"/>
                <a:gridCol w="1140031"/>
                <a:gridCol w="1140031"/>
                <a:gridCol w="1140031"/>
                <a:gridCol w="1140031"/>
                <a:gridCol w="1140031"/>
              </a:tblGrid>
              <a:tr h="0">
                <a:tc>
                  <a:txBody>
                    <a:bodyPr/>
                    <a:lstStyle/>
                    <a:p>
                      <a:pPr algn="ctr"/>
                      <a:r>
                        <a:rPr lang="en-US" b="0" u="none" strike="noStrike" dirty="0">
                          <a:solidFill>
                            <a:schemeClr val="tx1"/>
                          </a:solidFill>
                          <a:effectLst/>
                          <a:latin typeface="Arena Black" pitchFamily="2" charset="0"/>
                          <a:cs typeface="+mj-cs"/>
                        </a:rPr>
                        <a:t>Model</a:t>
                      </a:r>
                    </a:p>
                  </a:txBody>
                  <a:tcPr marL="47625" marR="47625" marT="47625" marB="47625"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E1EAF0"/>
                    </a:solidFill>
                  </a:tcPr>
                </a:tc>
                <a:tc>
                  <a:txBody>
                    <a:bodyPr/>
                    <a:lstStyle/>
                    <a:p>
                      <a:pPr algn="ctr"/>
                      <a:r>
                        <a:rPr lang="en-US" b="0" u="none" strike="noStrike" dirty="0">
                          <a:solidFill>
                            <a:schemeClr val="tx1"/>
                          </a:solidFill>
                          <a:effectLst/>
                          <a:latin typeface="Arena Black" pitchFamily="2" charset="0"/>
                          <a:cs typeface="+mj-cs"/>
                        </a:rPr>
                        <a:t>Feed Opening (mm)</a:t>
                      </a:r>
                    </a:p>
                  </a:txBody>
                  <a:tcPr marL="47625" marR="47625" marT="47625" marB="47625"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E1EAF0"/>
                    </a:solidFill>
                  </a:tcPr>
                </a:tc>
                <a:tc>
                  <a:txBody>
                    <a:bodyPr/>
                    <a:lstStyle/>
                    <a:p>
                      <a:pPr algn="ctr"/>
                      <a:r>
                        <a:rPr lang="en-US" b="0" u="none" strike="noStrike" dirty="0">
                          <a:solidFill>
                            <a:schemeClr val="tx1"/>
                          </a:solidFill>
                          <a:effectLst/>
                          <a:latin typeface="Arena Black" pitchFamily="2" charset="0"/>
                          <a:cs typeface="+mj-cs"/>
                        </a:rPr>
                        <a:t>Max Feeding (mm)</a:t>
                      </a:r>
                    </a:p>
                  </a:txBody>
                  <a:tcPr marL="47625" marR="47625" marT="47625" marB="47625"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E1EAF0"/>
                    </a:solidFill>
                  </a:tcPr>
                </a:tc>
                <a:tc>
                  <a:txBody>
                    <a:bodyPr/>
                    <a:lstStyle/>
                    <a:p>
                      <a:pPr algn="ctr"/>
                      <a:r>
                        <a:rPr lang="en-US" b="0" u="none" strike="noStrike" dirty="0">
                          <a:solidFill>
                            <a:schemeClr val="tx1"/>
                          </a:solidFill>
                          <a:effectLst/>
                          <a:latin typeface="Arena Black" pitchFamily="2" charset="0"/>
                          <a:cs typeface="+mj-cs"/>
                        </a:rPr>
                        <a:t>Discharge Opening (mm)</a:t>
                      </a:r>
                    </a:p>
                  </a:txBody>
                  <a:tcPr marL="47625" marR="47625" marT="47625" marB="47625"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E1EAF0"/>
                    </a:solidFill>
                  </a:tcPr>
                </a:tc>
                <a:tc>
                  <a:txBody>
                    <a:bodyPr/>
                    <a:lstStyle/>
                    <a:p>
                      <a:pPr algn="ctr"/>
                      <a:r>
                        <a:rPr lang="en-US" b="0" u="none" strike="noStrike" dirty="0">
                          <a:solidFill>
                            <a:schemeClr val="tx1"/>
                          </a:solidFill>
                          <a:effectLst/>
                          <a:latin typeface="Arena Black" pitchFamily="2" charset="0"/>
                          <a:cs typeface="+mj-cs"/>
                        </a:rPr>
                        <a:t>Capacity(t/h)</a:t>
                      </a:r>
                    </a:p>
                  </a:txBody>
                  <a:tcPr marL="47625" marR="47625" marT="47625" marB="47625"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E1EAF0"/>
                    </a:solidFill>
                  </a:tcPr>
                </a:tc>
                <a:tc>
                  <a:txBody>
                    <a:bodyPr/>
                    <a:lstStyle/>
                    <a:p>
                      <a:pPr algn="ctr"/>
                      <a:r>
                        <a:rPr lang="en-US" b="0" u="none" strike="noStrike" dirty="0">
                          <a:solidFill>
                            <a:schemeClr val="tx1"/>
                          </a:solidFill>
                          <a:effectLst/>
                          <a:latin typeface="Arena Black" pitchFamily="2" charset="0"/>
                          <a:cs typeface="+mj-cs"/>
                        </a:rPr>
                        <a:t>Power (kW)</a:t>
                      </a:r>
                    </a:p>
                  </a:txBody>
                  <a:tcPr marL="47625" marR="47625" marT="47625" marB="47625"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E1EAF0"/>
                    </a:solidFill>
                  </a:tcPr>
                </a:tc>
                <a:tc>
                  <a:txBody>
                    <a:bodyPr/>
                    <a:lstStyle/>
                    <a:p>
                      <a:pPr algn="ctr"/>
                      <a:r>
                        <a:rPr lang="en-US" b="0" u="none" strike="noStrike" dirty="0">
                          <a:solidFill>
                            <a:schemeClr val="tx1"/>
                          </a:solidFill>
                          <a:effectLst/>
                          <a:latin typeface="Arena Black" pitchFamily="2" charset="0"/>
                          <a:cs typeface="+mj-cs"/>
                        </a:rPr>
                        <a:t>Machine Size(mm)</a:t>
                      </a:r>
                      <a:br>
                        <a:rPr lang="en-US" b="0" u="none" strike="noStrike" dirty="0">
                          <a:solidFill>
                            <a:schemeClr val="tx1"/>
                          </a:solidFill>
                          <a:effectLst/>
                          <a:latin typeface="Arena Black" pitchFamily="2" charset="0"/>
                          <a:cs typeface="+mj-cs"/>
                        </a:rPr>
                      </a:br>
                      <a:r>
                        <a:rPr lang="en-US" b="0" u="none" strike="noStrike" dirty="0">
                          <a:solidFill>
                            <a:schemeClr val="tx1"/>
                          </a:solidFill>
                          <a:effectLst/>
                          <a:latin typeface="Arena Black" pitchFamily="2" charset="0"/>
                          <a:cs typeface="+mj-cs"/>
                        </a:rPr>
                        <a:t>(mm)</a:t>
                      </a:r>
                    </a:p>
                  </a:txBody>
                  <a:tcPr marL="47625" marR="47625" marT="47625" marB="47625"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E1EAF0"/>
                    </a:solidFill>
                  </a:tcPr>
                </a:tc>
              </a:tr>
              <a:tr h="0">
                <a:tc>
                  <a:txBody>
                    <a:bodyPr/>
                    <a:lstStyle/>
                    <a:p>
                      <a:pPr algn="ctr"/>
                      <a:r>
                        <a:rPr lang="en-US" b="0" u="none" strike="noStrike">
                          <a:solidFill>
                            <a:schemeClr val="tx1"/>
                          </a:solidFill>
                          <a:effectLst/>
                          <a:latin typeface="Arena Black" pitchFamily="2" charset="0"/>
                        </a:rPr>
                        <a:t>HJ98</a:t>
                      </a:r>
                    </a:p>
                  </a:txBody>
                  <a:tcPr marL="47625" marR="47625" marT="47625" marB="47625"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EFEFEF"/>
                    </a:solidFill>
                  </a:tcPr>
                </a:tc>
                <a:tc>
                  <a:txBody>
                    <a:bodyPr/>
                    <a:lstStyle/>
                    <a:p>
                      <a:pPr algn="ctr"/>
                      <a:r>
                        <a:rPr lang="fa-IR" b="0" u="none" strike="noStrike">
                          <a:solidFill>
                            <a:schemeClr val="tx1"/>
                          </a:solidFill>
                          <a:effectLst/>
                          <a:latin typeface="Arena Black" pitchFamily="2" charset="0"/>
                        </a:rPr>
                        <a:t>650×980</a:t>
                      </a:r>
                    </a:p>
                  </a:txBody>
                  <a:tcPr marL="47625" marR="47625" marT="47625" marB="47625"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EFEFEF"/>
                    </a:solidFill>
                  </a:tcPr>
                </a:tc>
                <a:tc>
                  <a:txBody>
                    <a:bodyPr/>
                    <a:lstStyle/>
                    <a:p>
                      <a:pPr algn="ctr"/>
                      <a:r>
                        <a:rPr lang="fa-IR" b="0" u="none" strike="noStrike">
                          <a:solidFill>
                            <a:schemeClr val="tx1"/>
                          </a:solidFill>
                          <a:effectLst/>
                          <a:latin typeface="Arena Black" pitchFamily="2" charset="0"/>
                        </a:rPr>
                        <a:t>560</a:t>
                      </a:r>
                    </a:p>
                  </a:txBody>
                  <a:tcPr marL="47625" marR="47625" marT="47625" marB="47625"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EFEFEF"/>
                    </a:solidFill>
                  </a:tcPr>
                </a:tc>
                <a:tc>
                  <a:txBody>
                    <a:bodyPr/>
                    <a:lstStyle/>
                    <a:p>
                      <a:pPr algn="ctr"/>
                      <a:r>
                        <a:rPr lang="fa-IR" b="0" u="none" strike="noStrike">
                          <a:solidFill>
                            <a:schemeClr val="tx1"/>
                          </a:solidFill>
                          <a:effectLst/>
                          <a:latin typeface="Arena Black" pitchFamily="2" charset="0"/>
                        </a:rPr>
                        <a:t>75-175</a:t>
                      </a:r>
                    </a:p>
                  </a:txBody>
                  <a:tcPr marL="47625" marR="47625" marT="47625" marB="47625"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EFEFEF"/>
                    </a:solidFill>
                  </a:tcPr>
                </a:tc>
                <a:tc>
                  <a:txBody>
                    <a:bodyPr/>
                    <a:lstStyle/>
                    <a:p>
                      <a:pPr algn="ctr"/>
                      <a:r>
                        <a:rPr lang="fa-IR" b="0" u="none" strike="noStrike">
                          <a:solidFill>
                            <a:schemeClr val="tx1"/>
                          </a:solidFill>
                          <a:effectLst/>
                          <a:latin typeface="Arena Black" pitchFamily="2" charset="0"/>
                        </a:rPr>
                        <a:t>110-350</a:t>
                      </a:r>
                    </a:p>
                  </a:txBody>
                  <a:tcPr marL="47625" marR="47625" marT="47625" marB="47625"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EFEFEF"/>
                    </a:solidFill>
                  </a:tcPr>
                </a:tc>
                <a:tc>
                  <a:txBody>
                    <a:bodyPr/>
                    <a:lstStyle/>
                    <a:p>
                      <a:pPr algn="ctr"/>
                      <a:r>
                        <a:rPr lang="fa-IR" b="0" u="none" strike="noStrike">
                          <a:solidFill>
                            <a:schemeClr val="tx1"/>
                          </a:solidFill>
                          <a:effectLst/>
                          <a:latin typeface="Arena Black" pitchFamily="2" charset="0"/>
                        </a:rPr>
                        <a:t>90-110</a:t>
                      </a:r>
                    </a:p>
                  </a:txBody>
                  <a:tcPr marL="47625" marR="47625" marT="47625" marB="47625"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EFEFEF"/>
                    </a:solidFill>
                  </a:tcPr>
                </a:tc>
                <a:tc>
                  <a:txBody>
                    <a:bodyPr/>
                    <a:lstStyle/>
                    <a:p>
                      <a:pPr algn="ctr"/>
                      <a:r>
                        <a:rPr lang="fa-IR" b="0" u="none" strike="noStrike" dirty="0">
                          <a:solidFill>
                            <a:schemeClr val="tx1"/>
                          </a:solidFill>
                          <a:effectLst/>
                          <a:latin typeface="Arena Black" pitchFamily="2" charset="0"/>
                        </a:rPr>
                        <a:t>2470×2000×2180</a:t>
                      </a:r>
                    </a:p>
                  </a:txBody>
                  <a:tcPr marL="47625" marR="47625" marT="47625" marB="47625"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EFEFEF"/>
                    </a:solidFill>
                  </a:tcPr>
                </a:tc>
              </a:tr>
              <a:tr h="0">
                <a:tc>
                  <a:txBody>
                    <a:bodyPr/>
                    <a:lstStyle/>
                    <a:p>
                      <a:pPr algn="ctr"/>
                      <a:r>
                        <a:rPr lang="en-US" b="0" u="none" strike="noStrike">
                          <a:solidFill>
                            <a:schemeClr val="tx1"/>
                          </a:solidFill>
                          <a:effectLst/>
                          <a:latin typeface="Arena Black" pitchFamily="2" charset="0"/>
                        </a:rPr>
                        <a:t>HJ110</a:t>
                      </a:r>
                    </a:p>
                  </a:txBody>
                  <a:tcPr marL="47625" marR="47625" marT="47625" marB="47625"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E1EAF0"/>
                    </a:solidFill>
                  </a:tcPr>
                </a:tc>
                <a:tc>
                  <a:txBody>
                    <a:bodyPr/>
                    <a:lstStyle/>
                    <a:p>
                      <a:pPr algn="ctr"/>
                      <a:r>
                        <a:rPr lang="fa-IR" b="0" u="none" strike="noStrike">
                          <a:solidFill>
                            <a:schemeClr val="tx1"/>
                          </a:solidFill>
                          <a:effectLst/>
                          <a:latin typeface="Arena Black" pitchFamily="2" charset="0"/>
                        </a:rPr>
                        <a:t>800×1100</a:t>
                      </a:r>
                    </a:p>
                  </a:txBody>
                  <a:tcPr marL="47625" marR="47625" marT="47625" marB="47625"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E1EAF0"/>
                    </a:solidFill>
                  </a:tcPr>
                </a:tc>
                <a:tc>
                  <a:txBody>
                    <a:bodyPr/>
                    <a:lstStyle/>
                    <a:p>
                      <a:pPr algn="ctr"/>
                      <a:r>
                        <a:rPr lang="fa-IR" b="0" u="none" strike="noStrike">
                          <a:solidFill>
                            <a:schemeClr val="tx1"/>
                          </a:solidFill>
                          <a:effectLst/>
                          <a:latin typeface="Arena Black" pitchFamily="2" charset="0"/>
                        </a:rPr>
                        <a:t>660</a:t>
                      </a:r>
                    </a:p>
                  </a:txBody>
                  <a:tcPr marL="47625" marR="47625" marT="47625" marB="47625"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E1EAF0"/>
                    </a:solidFill>
                  </a:tcPr>
                </a:tc>
                <a:tc>
                  <a:txBody>
                    <a:bodyPr/>
                    <a:lstStyle/>
                    <a:p>
                      <a:pPr algn="ctr"/>
                      <a:r>
                        <a:rPr lang="fa-IR" b="0" u="none" strike="noStrike">
                          <a:solidFill>
                            <a:schemeClr val="tx1"/>
                          </a:solidFill>
                          <a:effectLst/>
                          <a:latin typeface="Arena Black" pitchFamily="2" charset="0"/>
                        </a:rPr>
                        <a:t>100-200</a:t>
                      </a:r>
                    </a:p>
                  </a:txBody>
                  <a:tcPr marL="47625" marR="47625" marT="47625" marB="47625"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E1EAF0"/>
                    </a:solidFill>
                  </a:tcPr>
                </a:tc>
                <a:tc>
                  <a:txBody>
                    <a:bodyPr/>
                    <a:lstStyle/>
                    <a:p>
                      <a:pPr algn="ctr"/>
                      <a:r>
                        <a:rPr lang="fa-IR" b="0" u="none" strike="noStrike">
                          <a:solidFill>
                            <a:schemeClr val="tx1"/>
                          </a:solidFill>
                          <a:effectLst/>
                          <a:latin typeface="Arena Black" pitchFamily="2" charset="0"/>
                        </a:rPr>
                        <a:t>215-510</a:t>
                      </a:r>
                    </a:p>
                  </a:txBody>
                  <a:tcPr marL="47625" marR="47625" marT="47625" marB="47625"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E1EAF0"/>
                    </a:solidFill>
                  </a:tcPr>
                </a:tc>
                <a:tc>
                  <a:txBody>
                    <a:bodyPr/>
                    <a:lstStyle/>
                    <a:p>
                      <a:pPr algn="ctr"/>
                      <a:r>
                        <a:rPr lang="fa-IR" b="0" u="none" strike="noStrike">
                          <a:solidFill>
                            <a:schemeClr val="tx1"/>
                          </a:solidFill>
                          <a:effectLst/>
                          <a:latin typeface="Arena Black" pitchFamily="2" charset="0"/>
                        </a:rPr>
                        <a:t>110-132</a:t>
                      </a:r>
                    </a:p>
                  </a:txBody>
                  <a:tcPr marL="47625" marR="47625" marT="47625" marB="47625"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E1EAF0"/>
                    </a:solidFill>
                  </a:tcPr>
                </a:tc>
                <a:tc>
                  <a:txBody>
                    <a:bodyPr/>
                    <a:lstStyle/>
                    <a:p>
                      <a:pPr algn="ctr"/>
                      <a:r>
                        <a:rPr lang="fa-IR" b="0" u="none" strike="noStrike" dirty="0">
                          <a:solidFill>
                            <a:schemeClr val="tx1"/>
                          </a:solidFill>
                          <a:effectLst/>
                          <a:latin typeface="Arena Black" pitchFamily="2" charset="0"/>
                        </a:rPr>
                        <a:t>2875×2472×2530</a:t>
                      </a:r>
                    </a:p>
                  </a:txBody>
                  <a:tcPr marL="47625" marR="47625" marT="47625" marB="47625"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E1EAF0"/>
                    </a:solidFill>
                  </a:tcPr>
                </a:tc>
              </a:tr>
              <a:tr h="0">
                <a:tc>
                  <a:txBody>
                    <a:bodyPr/>
                    <a:lstStyle/>
                    <a:p>
                      <a:pPr algn="ctr"/>
                      <a:r>
                        <a:rPr lang="en-US" b="0" u="none" strike="noStrike">
                          <a:solidFill>
                            <a:schemeClr val="tx1"/>
                          </a:solidFill>
                          <a:effectLst/>
                          <a:latin typeface="Arena Black" pitchFamily="2" charset="0"/>
                        </a:rPr>
                        <a:t>HJ125</a:t>
                      </a:r>
                    </a:p>
                  </a:txBody>
                  <a:tcPr marL="47625" marR="47625" marT="47625" marB="47625"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EFEFEF"/>
                    </a:solidFill>
                  </a:tcPr>
                </a:tc>
                <a:tc>
                  <a:txBody>
                    <a:bodyPr/>
                    <a:lstStyle/>
                    <a:p>
                      <a:pPr algn="ctr"/>
                      <a:r>
                        <a:rPr lang="fa-IR" b="0" u="none" strike="noStrike">
                          <a:solidFill>
                            <a:schemeClr val="tx1"/>
                          </a:solidFill>
                          <a:effectLst/>
                          <a:latin typeface="Arena Black" pitchFamily="2" charset="0"/>
                        </a:rPr>
                        <a:t>950×1250</a:t>
                      </a:r>
                    </a:p>
                  </a:txBody>
                  <a:tcPr marL="47625" marR="47625" marT="47625" marB="47625"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EFEFEF"/>
                    </a:solidFill>
                  </a:tcPr>
                </a:tc>
                <a:tc>
                  <a:txBody>
                    <a:bodyPr/>
                    <a:lstStyle/>
                    <a:p>
                      <a:pPr algn="ctr"/>
                      <a:r>
                        <a:rPr lang="fa-IR" b="0" u="none" strike="noStrike">
                          <a:solidFill>
                            <a:schemeClr val="tx1"/>
                          </a:solidFill>
                          <a:effectLst/>
                          <a:latin typeface="Arena Black" pitchFamily="2" charset="0"/>
                        </a:rPr>
                        <a:t>800</a:t>
                      </a:r>
                    </a:p>
                  </a:txBody>
                  <a:tcPr marL="47625" marR="47625" marT="47625" marB="47625"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EFEFEF"/>
                    </a:solidFill>
                  </a:tcPr>
                </a:tc>
                <a:tc>
                  <a:txBody>
                    <a:bodyPr/>
                    <a:lstStyle/>
                    <a:p>
                      <a:pPr algn="ctr"/>
                      <a:r>
                        <a:rPr lang="fa-IR" b="0" u="none" strike="noStrike">
                          <a:solidFill>
                            <a:schemeClr val="tx1"/>
                          </a:solidFill>
                          <a:effectLst/>
                          <a:latin typeface="Arena Black" pitchFamily="2" charset="0"/>
                        </a:rPr>
                        <a:t>125-225</a:t>
                      </a:r>
                    </a:p>
                  </a:txBody>
                  <a:tcPr marL="47625" marR="47625" marT="47625" marB="47625"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EFEFEF"/>
                    </a:solidFill>
                  </a:tcPr>
                </a:tc>
                <a:tc>
                  <a:txBody>
                    <a:bodyPr/>
                    <a:lstStyle/>
                    <a:p>
                      <a:pPr algn="ctr"/>
                      <a:r>
                        <a:rPr lang="fa-IR" b="0" u="none" strike="noStrike">
                          <a:solidFill>
                            <a:schemeClr val="tx1"/>
                          </a:solidFill>
                          <a:effectLst/>
                          <a:latin typeface="Arena Black" pitchFamily="2" charset="0"/>
                        </a:rPr>
                        <a:t>280-650</a:t>
                      </a:r>
                    </a:p>
                  </a:txBody>
                  <a:tcPr marL="47625" marR="47625" marT="47625" marB="47625"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EFEFEF"/>
                    </a:solidFill>
                  </a:tcPr>
                </a:tc>
                <a:tc>
                  <a:txBody>
                    <a:bodyPr/>
                    <a:lstStyle/>
                    <a:p>
                      <a:pPr algn="ctr"/>
                      <a:r>
                        <a:rPr lang="fa-IR" b="0" u="none" strike="noStrike">
                          <a:solidFill>
                            <a:schemeClr val="tx1"/>
                          </a:solidFill>
                          <a:effectLst/>
                          <a:latin typeface="Arena Black" pitchFamily="2" charset="0"/>
                        </a:rPr>
                        <a:t>132-160</a:t>
                      </a:r>
                    </a:p>
                  </a:txBody>
                  <a:tcPr marL="47625" marR="47625" marT="47625" marB="47625"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EFEFEF"/>
                    </a:solidFill>
                  </a:tcPr>
                </a:tc>
                <a:tc>
                  <a:txBody>
                    <a:bodyPr/>
                    <a:lstStyle/>
                    <a:p>
                      <a:pPr algn="ctr"/>
                      <a:r>
                        <a:rPr lang="fa-IR" b="0" u="none" strike="noStrike" dirty="0">
                          <a:solidFill>
                            <a:schemeClr val="tx1"/>
                          </a:solidFill>
                          <a:effectLst/>
                          <a:latin typeface="Arena Black" pitchFamily="2" charset="0"/>
                        </a:rPr>
                        <a:t>3320×2600×3120</a:t>
                      </a:r>
                    </a:p>
                  </a:txBody>
                  <a:tcPr marL="47625" marR="47625" marT="47625" marB="47625"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EFEFEF"/>
                    </a:solidFill>
                  </a:tcPr>
                </a:tc>
              </a:tr>
              <a:tr h="0">
                <a:tc>
                  <a:txBody>
                    <a:bodyPr/>
                    <a:lstStyle/>
                    <a:p>
                      <a:pPr algn="ctr"/>
                      <a:r>
                        <a:rPr lang="en-US" b="0" u="none" strike="noStrike">
                          <a:solidFill>
                            <a:schemeClr val="tx1"/>
                          </a:solidFill>
                          <a:effectLst/>
                          <a:latin typeface="Arena Black" pitchFamily="2" charset="0"/>
                        </a:rPr>
                        <a:t>HJW145</a:t>
                      </a:r>
                    </a:p>
                  </a:txBody>
                  <a:tcPr marL="47625" marR="47625" marT="47625" marB="47625"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E1EAF0"/>
                    </a:solidFill>
                  </a:tcPr>
                </a:tc>
                <a:tc>
                  <a:txBody>
                    <a:bodyPr/>
                    <a:lstStyle/>
                    <a:p>
                      <a:pPr algn="ctr"/>
                      <a:r>
                        <a:rPr lang="en-US" b="0" u="none" strike="noStrike" dirty="0">
                          <a:solidFill>
                            <a:schemeClr val="tx1"/>
                          </a:solidFill>
                          <a:effectLst/>
                          <a:latin typeface="Arena Black" pitchFamily="2" charset="0"/>
                        </a:rPr>
                        <a:t>1100x1450</a:t>
                      </a:r>
                    </a:p>
                  </a:txBody>
                  <a:tcPr marL="47625" marR="47625" marT="47625" marB="47625"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E1EAF0"/>
                    </a:solidFill>
                  </a:tcPr>
                </a:tc>
                <a:tc>
                  <a:txBody>
                    <a:bodyPr/>
                    <a:lstStyle/>
                    <a:p>
                      <a:pPr algn="ctr"/>
                      <a:r>
                        <a:rPr lang="fa-IR" b="0" u="none" strike="noStrike">
                          <a:solidFill>
                            <a:schemeClr val="tx1"/>
                          </a:solidFill>
                          <a:effectLst/>
                          <a:latin typeface="Arena Black" pitchFamily="2" charset="0"/>
                        </a:rPr>
                        <a:t>950</a:t>
                      </a:r>
                    </a:p>
                  </a:txBody>
                  <a:tcPr marL="47625" marR="47625" marT="47625" marB="47625"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E1EAF0"/>
                    </a:solidFill>
                  </a:tcPr>
                </a:tc>
                <a:tc>
                  <a:txBody>
                    <a:bodyPr/>
                    <a:lstStyle/>
                    <a:p>
                      <a:pPr algn="ctr"/>
                      <a:r>
                        <a:rPr lang="fa-IR" b="0" u="none" strike="noStrike">
                          <a:solidFill>
                            <a:schemeClr val="tx1"/>
                          </a:solidFill>
                          <a:effectLst/>
                          <a:latin typeface="Arena Black" pitchFamily="2" charset="0"/>
                        </a:rPr>
                        <a:t>125-275</a:t>
                      </a:r>
                    </a:p>
                  </a:txBody>
                  <a:tcPr marL="47625" marR="47625" marT="47625" marB="47625"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E1EAF0"/>
                    </a:solidFill>
                  </a:tcPr>
                </a:tc>
                <a:tc>
                  <a:txBody>
                    <a:bodyPr/>
                    <a:lstStyle/>
                    <a:p>
                      <a:pPr algn="ctr"/>
                      <a:r>
                        <a:rPr lang="fa-IR" b="0" u="none" strike="noStrike">
                          <a:solidFill>
                            <a:schemeClr val="tx1"/>
                          </a:solidFill>
                          <a:effectLst/>
                          <a:latin typeface="Arena Black" pitchFamily="2" charset="0"/>
                        </a:rPr>
                        <a:t>450-1000</a:t>
                      </a:r>
                    </a:p>
                  </a:txBody>
                  <a:tcPr marL="47625" marR="47625" marT="47625" marB="47625"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E1EAF0"/>
                    </a:solidFill>
                  </a:tcPr>
                </a:tc>
                <a:tc>
                  <a:txBody>
                    <a:bodyPr/>
                    <a:lstStyle/>
                    <a:p>
                      <a:pPr algn="ctr"/>
                      <a:r>
                        <a:rPr lang="fa-IR" b="0" u="none" strike="noStrike">
                          <a:solidFill>
                            <a:schemeClr val="tx1"/>
                          </a:solidFill>
                          <a:effectLst/>
                          <a:latin typeface="Arena Black" pitchFamily="2" charset="0"/>
                        </a:rPr>
                        <a:t>200</a:t>
                      </a:r>
                    </a:p>
                  </a:txBody>
                  <a:tcPr marL="47625" marR="47625" marT="47625" marB="47625"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E1EAF0"/>
                    </a:solidFill>
                  </a:tcPr>
                </a:tc>
                <a:tc>
                  <a:txBody>
                    <a:bodyPr/>
                    <a:lstStyle/>
                    <a:p>
                      <a:pPr algn="ctr"/>
                      <a:r>
                        <a:rPr lang="en-US" b="0" u="none" strike="noStrike" dirty="0">
                          <a:solidFill>
                            <a:schemeClr val="tx1"/>
                          </a:solidFill>
                          <a:effectLst/>
                          <a:latin typeface="Arena Black" pitchFamily="2" charset="0"/>
                        </a:rPr>
                        <a:t>3700x2750x3195</a:t>
                      </a:r>
                    </a:p>
                  </a:txBody>
                  <a:tcPr marL="47625" marR="47625" marT="47625" marB="47625"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E1EAF0"/>
                    </a:solidFill>
                  </a:tcPr>
                </a:tc>
              </a:tr>
            </a:tbl>
          </a:graphicData>
        </a:graphic>
      </p:graphicFrame>
    </p:spTree>
    <p:extLst>
      <p:ext uri="{BB962C8B-B14F-4D97-AF65-F5344CB8AC3E}">
        <p14:creationId xmlns:p14="http://schemas.microsoft.com/office/powerpoint/2010/main" val="9524668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solidFill>
                  <a:srgbClr val="FF0000"/>
                </a:solidFill>
                <a:latin typeface="Verdana" panose="020B0604030504040204" pitchFamily="34" charset="0"/>
                <a:cs typeface="Aban" pitchFamily="2" charset="-78"/>
              </a:rPr>
              <a:t>کاربرد</a:t>
            </a:r>
            <a:r>
              <a:rPr lang="ar-SA" dirty="0" smtClean="0">
                <a:solidFill>
                  <a:srgbClr val="FF0000"/>
                </a:solidFill>
                <a:latin typeface="Verdana" panose="020B0604030504040204" pitchFamily="34" charset="0"/>
                <a:cs typeface="Aban" pitchFamily="2" charset="-78"/>
              </a:rPr>
              <a:t>سنگ </a:t>
            </a:r>
            <a:r>
              <a:rPr lang="ar-SA" dirty="0">
                <a:solidFill>
                  <a:srgbClr val="FF0000"/>
                </a:solidFill>
                <a:latin typeface="Verdana" panose="020B0604030504040204" pitchFamily="34" charset="0"/>
                <a:cs typeface="Aban" pitchFamily="2" charset="-78"/>
              </a:rPr>
              <a:t>شکن فکی</a:t>
            </a:r>
            <a:endParaRPr lang="fa-IR" dirty="0"/>
          </a:p>
        </p:txBody>
      </p:sp>
      <p:sp>
        <p:nvSpPr>
          <p:cNvPr id="3" name="Content Placeholder 2"/>
          <p:cNvSpPr>
            <a:spLocks noGrp="1"/>
          </p:cNvSpPr>
          <p:nvPr>
            <p:ph idx="1"/>
          </p:nvPr>
        </p:nvSpPr>
        <p:spPr/>
        <p:txBody>
          <a:bodyPr>
            <a:normAutofit/>
          </a:bodyPr>
          <a:lstStyle/>
          <a:p>
            <a:pPr marL="0" indent="0" algn="r">
              <a:buNone/>
            </a:pPr>
            <a:r>
              <a:rPr lang="en-US" dirty="0" smtClean="0"/>
              <a:t>HJ </a:t>
            </a:r>
            <a:r>
              <a:rPr lang="fa-IR" dirty="0"/>
              <a:t>سری سنگ شکن فکی به طور گسترده ای در پردازش مواد مختلف صنایع معدن &amp; ساخت و ساز </a:t>
            </a:r>
            <a:r>
              <a:rPr lang="fa-IR" dirty="0" smtClean="0"/>
              <a:t>برای </a:t>
            </a:r>
            <a:r>
              <a:rPr lang="fa-IR" dirty="0"/>
              <a:t>خرد کردن گرانیت، مرمر، بازالت، سنگ آهک، کوارتز، سنگ، سنگ آهن، سنگ مس و برخی از دیگر مواد معدنی </a:t>
            </a:r>
            <a:endParaRPr lang="en-US" dirty="0" smtClean="0"/>
          </a:p>
          <a:p>
            <a:pPr marL="0" indent="0" algn="r">
              <a:buNone/>
            </a:pPr>
            <a:r>
              <a:rPr lang="fa-IR" dirty="0" smtClean="0">
                <a:solidFill>
                  <a:srgbClr val="FF0000"/>
                </a:solidFill>
              </a:rPr>
              <a:t>جنبه </a:t>
            </a:r>
            <a:r>
              <a:rPr lang="fa-IR" dirty="0" smtClean="0">
                <a:solidFill>
                  <a:srgbClr val="FF0000"/>
                </a:solidFill>
              </a:rPr>
              <a:t>مهم:</a:t>
            </a:r>
            <a:endParaRPr lang="fa-IR" dirty="0">
              <a:solidFill>
                <a:srgbClr val="FF0000"/>
              </a:solidFill>
            </a:endParaRPr>
          </a:p>
          <a:p>
            <a:pPr marL="0" lvl="0" indent="0" algn="r">
              <a:buNone/>
            </a:pPr>
            <a:r>
              <a:rPr lang="ar-SA" dirty="0">
                <a:solidFill>
                  <a:srgbClr val="002060"/>
                </a:solidFill>
                <a:latin typeface="Verdana" panose="020B0604030504040204" pitchFamily="34" charset="0"/>
                <a:cs typeface="Aban" pitchFamily="2" charset="-78"/>
              </a:rPr>
              <a:t>تنظیم وزن وزنه تعادل و ساختار سنگ شکن فکی، لرزش کل دستگاه تا حد زیادی بهبود یافته است و عملکرد </a:t>
            </a:r>
            <a:r>
              <a:rPr lang="ar-SA" dirty="0" smtClean="0">
                <a:solidFill>
                  <a:srgbClr val="002060"/>
                </a:solidFill>
                <a:latin typeface="Verdana" panose="020B0604030504040204" pitchFamily="34" charset="0"/>
                <a:cs typeface="Aban" pitchFamily="2" charset="-78"/>
              </a:rPr>
              <a:t>خوبی</a:t>
            </a:r>
            <a:endParaRPr lang="fa-IR" dirty="0">
              <a:solidFill>
                <a:srgbClr val="888888"/>
              </a:solidFill>
              <a:latin typeface="Verdana" panose="020B0604030504040204" pitchFamily="34" charset="0"/>
            </a:endParaRPr>
          </a:p>
          <a:p>
            <a:pPr marL="0" indent="0" algn="r">
              <a:buNone/>
            </a:pPr>
            <a:endParaRPr lang="fa-IR" dirty="0"/>
          </a:p>
          <a:p>
            <a:endParaRPr lang="fa-IR" dirty="0"/>
          </a:p>
        </p:txBody>
      </p:sp>
    </p:spTree>
    <p:extLst>
      <p:ext uri="{BB962C8B-B14F-4D97-AF65-F5344CB8AC3E}">
        <p14:creationId xmlns:p14="http://schemas.microsoft.com/office/powerpoint/2010/main" val="12319663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ar-SA" dirty="0">
                <a:solidFill>
                  <a:srgbClr val="FF0000"/>
                </a:solidFill>
                <a:latin typeface="Verdana" panose="020B0604030504040204" pitchFamily="34" charset="0"/>
                <a:cs typeface="Aban" pitchFamily="2" charset="-78"/>
              </a:rPr>
              <a:t>سنگ شکن مخروطی</a:t>
            </a:r>
            <a:r>
              <a:rPr lang="fa-IR" sz="4000" dirty="0">
                <a:latin typeface="Arial" panose="020B0604020202020204" pitchFamily="34" charset="0"/>
              </a:rPr>
              <a:t/>
            </a:r>
            <a:br>
              <a:rPr lang="fa-IR" sz="4000" dirty="0">
                <a:latin typeface="Arial" panose="020B0604020202020204" pitchFamily="34" charset="0"/>
              </a:rPr>
            </a:br>
            <a:endParaRPr lang="fa-IR" dirty="0"/>
          </a:p>
        </p:txBody>
      </p:sp>
      <p:sp>
        <p:nvSpPr>
          <p:cNvPr id="3" name="Content Placeholder 2"/>
          <p:cNvSpPr>
            <a:spLocks noGrp="1"/>
          </p:cNvSpPr>
          <p:nvPr>
            <p:ph idx="1"/>
          </p:nvPr>
        </p:nvSpPr>
        <p:spPr>
          <a:xfrm>
            <a:off x="322118" y="4792807"/>
            <a:ext cx="8510155" cy="1971675"/>
          </a:xfrm>
        </p:spPr>
        <p:txBody>
          <a:bodyPr>
            <a:normAutofit fontScale="85000" lnSpcReduction="10000"/>
          </a:bodyPr>
          <a:lstStyle/>
          <a:p>
            <a:pPr algn="r" rtl="1" eaLnBrk="0" fontAlgn="base" hangingPunct="0">
              <a:spcBef>
                <a:spcPct val="0"/>
              </a:spcBef>
              <a:spcAft>
                <a:spcPct val="0"/>
              </a:spcAft>
            </a:pPr>
            <a:r>
              <a:rPr lang="ar-SA" dirty="0" smtClean="0">
                <a:latin typeface="Verdana" panose="020B0604030504040204" pitchFamily="34" charset="0"/>
              </a:rPr>
              <a:t>تولید </a:t>
            </a:r>
            <a:r>
              <a:rPr lang="ar-SA" dirty="0">
                <a:latin typeface="Verdana" panose="020B0604030504040204" pitchFamily="34" charset="0"/>
              </a:rPr>
              <a:t>بالا نوع دانه ظرفیت و عالی محصول خروجی</a:t>
            </a:r>
            <a:endParaRPr lang="fa-IR" dirty="0">
              <a:latin typeface="Verdana" panose="020B0604030504040204" pitchFamily="34" charset="0"/>
            </a:endParaRPr>
          </a:p>
          <a:p>
            <a:pPr rtl="1" eaLnBrk="0" fontAlgn="base" hangingPunct="0">
              <a:spcBef>
                <a:spcPct val="0"/>
              </a:spcBef>
              <a:spcAft>
                <a:spcPct val="0"/>
              </a:spcAft>
            </a:pPr>
            <a:r>
              <a:rPr lang="ar-SA" dirty="0">
                <a:latin typeface="Verdana" panose="020B0604030504040204" pitchFamily="34" charset="0"/>
              </a:rPr>
              <a:t>ویژه طراحی برای ظرفیت حمل بسیار بیشتر و طولانی تر زندگی تحمل</a:t>
            </a:r>
            <a:endParaRPr lang="fa-IR" dirty="0">
              <a:latin typeface="Verdana" panose="020B0604030504040204" pitchFamily="34" charset="0"/>
            </a:endParaRPr>
          </a:p>
          <a:p>
            <a:pPr algn="r" rtl="1" eaLnBrk="0" fontAlgn="base" hangingPunct="0">
              <a:spcBef>
                <a:spcPct val="0"/>
              </a:spcBef>
              <a:spcAft>
                <a:spcPct val="0"/>
              </a:spcAft>
            </a:pPr>
            <a:r>
              <a:rPr lang="ar-SA" dirty="0">
                <a:latin typeface="Verdana" panose="020B0604030504040204" pitchFamily="34" charset="0"/>
              </a:rPr>
              <a:t>پیشرفته طراحی بدن باعث می شود به آن کاملا قابل اعتماد بودن</a:t>
            </a:r>
            <a:r>
              <a:rPr lang="fa-IR" dirty="0">
                <a:latin typeface="Verdana" panose="020B0604030504040204" pitchFamily="34" charset="0"/>
              </a:rPr>
              <a:t>.</a:t>
            </a:r>
          </a:p>
          <a:p>
            <a:pPr algn="r" rtl="1" eaLnBrk="0" fontAlgn="base" hangingPunct="0">
              <a:spcBef>
                <a:spcPct val="0"/>
              </a:spcBef>
              <a:spcAft>
                <a:spcPct val="0"/>
              </a:spcAft>
            </a:pPr>
            <a:r>
              <a:rPr lang="ar-SA" dirty="0">
                <a:latin typeface="Verdana" panose="020B0604030504040204" pitchFamily="34" charset="0"/>
              </a:rPr>
              <a:t>آسان برای تنظیم تخلیه باز و به نگهداری با استفاده از روغن هیدرولیک بهینه سازی ایستگاه</a:t>
            </a:r>
            <a:endParaRPr lang="fa-IR" dirty="0">
              <a:latin typeface="Verdana" panose="020B0604030504040204" pitchFamily="34" charset="0"/>
            </a:endParaRPr>
          </a:p>
          <a:p>
            <a:endParaRPr lang="fa-IR" dirty="0"/>
          </a:p>
        </p:txBody>
      </p:sp>
      <p:pic>
        <p:nvPicPr>
          <p:cNvPr id="6145" name="Picture 1" descr="https://cheminees-et-confort.be/images/file/www/product/hcs/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0519" y="1282556"/>
            <a:ext cx="4840672" cy="351025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2"/>
          <p:cNvSpPr>
            <a:spLocks noChangeArrowheads="1"/>
          </p:cNvSpPr>
          <p:nvPr/>
        </p:nvSpPr>
        <p:spPr bwMode="auto">
          <a:xfrm>
            <a:off x="-553027" y="2318490"/>
            <a:ext cx="9294092"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a-IR"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5336288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8209" y="253856"/>
            <a:ext cx="9005793" cy="1143000"/>
          </a:xfrm>
        </p:spPr>
        <p:txBody>
          <a:bodyPr>
            <a:normAutofit/>
          </a:bodyPr>
          <a:lstStyle/>
          <a:p>
            <a:r>
              <a:rPr lang="fa-IR" sz="4800" dirty="0" smtClean="0">
                <a:solidFill>
                  <a:srgbClr val="FF0000"/>
                </a:solidFill>
                <a:cs typeface="Aban" pitchFamily="2" charset="-78"/>
              </a:rPr>
              <a:t>آسیاب مخروطی</a:t>
            </a:r>
            <a:endParaRPr lang="fa-IR" sz="4800" dirty="0">
              <a:solidFill>
                <a:srgbClr val="FF0000"/>
              </a:solidFill>
              <a:cs typeface="Aban" pitchFamily="2" charset="-78"/>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729337904"/>
              </p:ext>
            </p:extLst>
          </p:nvPr>
        </p:nvGraphicFramePr>
        <p:xfrm>
          <a:off x="810495" y="1496292"/>
          <a:ext cx="7720440" cy="5018801"/>
        </p:xfrm>
        <a:graphic>
          <a:graphicData uri="http://schemas.openxmlformats.org/drawingml/2006/table">
            <a:tbl>
              <a:tblPr/>
              <a:tblGrid>
                <a:gridCol w="965055"/>
                <a:gridCol w="965055"/>
                <a:gridCol w="965055"/>
                <a:gridCol w="965055"/>
                <a:gridCol w="965055"/>
                <a:gridCol w="965055"/>
                <a:gridCol w="965055"/>
                <a:gridCol w="965055"/>
              </a:tblGrid>
              <a:tr h="1215472">
                <a:tc>
                  <a:txBody>
                    <a:bodyPr/>
                    <a:lstStyle/>
                    <a:p>
                      <a:pPr algn="ctr"/>
                      <a:r>
                        <a:rPr lang="en-US" sz="1100" b="1" u="none" strike="noStrike" dirty="0">
                          <a:solidFill>
                            <a:schemeClr val="tx1"/>
                          </a:solidFill>
                          <a:effectLst/>
                          <a:latin typeface="Verdana" panose="020B0604030504040204" pitchFamily="34" charset="0"/>
                        </a:rPr>
                        <a:t>Model</a:t>
                      </a:r>
                    </a:p>
                  </a:txBody>
                  <a:tcPr marL="29981" marR="29981" marT="29981" marB="29981"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E1EAF0"/>
                    </a:solidFill>
                  </a:tcPr>
                </a:tc>
                <a:tc>
                  <a:txBody>
                    <a:bodyPr/>
                    <a:lstStyle/>
                    <a:p>
                      <a:pPr algn="ctr"/>
                      <a:r>
                        <a:rPr lang="en-US" sz="1100" b="1" u="none" strike="noStrike">
                          <a:solidFill>
                            <a:schemeClr val="tx1"/>
                          </a:solidFill>
                          <a:effectLst/>
                          <a:latin typeface="Verdana" panose="020B0604030504040204" pitchFamily="34" charset="0"/>
                        </a:rPr>
                        <a:t>Movable Cone Diameter(mm)</a:t>
                      </a:r>
                    </a:p>
                  </a:txBody>
                  <a:tcPr marL="29981" marR="29981" marT="29981" marB="29981"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E1EAF0"/>
                    </a:solidFill>
                  </a:tcPr>
                </a:tc>
                <a:tc>
                  <a:txBody>
                    <a:bodyPr/>
                    <a:lstStyle/>
                    <a:p>
                      <a:pPr algn="ctr"/>
                      <a:r>
                        <a:rPr lang="en-US" sz="1100" b="1" u="none" strike="noStrike">
                          <a:solidFill>
                            <a:schemeClr val="tx1"/>
                          </a:solidFill>
                          <a:effectLst/>
                          <a:latin typeface="Verdana" panose="020B0604030504040204" pitchFamily="34" charset="0"/>
                        </a:rPr>
                        <a:t>Chamber Style</a:t>
                      </a:r>
                    </a:p>
                  </a:txBody>
                  <a:tcPr marL="29981" marR="29981" marT="29981" marB="29981"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E1EAF0"/>
                    </a:solidFill>
                  </a:tcPr>
                </a:tc>
                <a:tc>
                  <a:txBody>
                    <a:bodyPr/>
                    <a:lstStyle/>
                    <a:p>
                      <a:pPr algn="ctr"/>
                      <a:r>
                        <a:rPr lang="en-US" sz="1100" b="1" u="none" strike="noStrike">
                          <a:solidFill>
                            <a:schemeClr val="tx1"/>
                          </a:solidFill>
                          <a:effectLst/>
                          <a:latin typeface="Verdana" panose="020B0604030504040204" pitchFamily="34" charset="0"/>
                        </a:rPr>
                        <a:t>Max Feeding (mm)</a:t>
                      </a:r>
                    </a:p>
                  </a:txBody>
                  <a:tcPr marL="29981" marR="29981" marT="29981" marB="29981"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E1EAF0"/>
                    </a:solidFill>
                  </a:tcPr>
                </a:tc>
                <a:tc>
                  <a:txBody>
                    <a:bodyPr/>
                    <a:lstStyle/>
                    <a:p>
                      <a:pPr algn="ctr"/>
                      <a:r>
                        <a:rPr lang="en-US" sz="1100" b="1" u="none" strike="noStrike">
                          <a:solidFill>
                            <a:schemeClr val="tx1"/>
                          </a:solidFill>
                          <a:effectLst/>
                          <a:latin typeface="Verdana" panose="020B0604030504040204" pitchFamily="34" charset="0"/>
                        </a:rPr>
                        <a:t>Discharge Opening (mm)</a:t>
                      </a:r>
                    </a:p>
                  </a:txBody>
                  <a:tcPr marL="29981" marR="29981" marT="29981" marB="29981"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E1EAF0"/>
                    </a:solidFill>
                  </a:tcPr>
                </a:tc>
                <a:tc>
                  <a:txBody>
                    <a:bodyPr/>
                    <a:lstStyle/>
                    <a:p>
                      <a:pPr algn="ctr"/>
                      <a:r>
                        <a:rPr lang="en-US" sz="1100" b="1" u="none" strike="noStrike">
                          <a:solidFill>
                            <a:schemeClr val="tx1"/>
                          </a:solidFill>
                          <a:effectLst/>
                          <a:latin typeface="Verdana" panose="020B0604030504040204" pitchFamily="34" charset="0"/>
                        </a:rPr>
                        <a:t>Capacity (t/h)</a:t>
                      </a:r>
                    </a:p>
                  </a:txBody>
                  <a:tcPr marL="29981" marR="29981" marT="29981" marB="29981"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E1EAF0"/>
                    </a:solidFill>
                  </a:tcPr>
                </a:tc>
                <a:tc>
                  <a:txBody>
                    <a:bodyPr/>
                    <a:lstStyle/>
                    <a:p>
                      <a:pPr algn="ctr"/>
                      <a:r>
                        <a:rPr lang="en-US" sz="1100" b="1" u="none" strike="noStrike">
                          <a:solidFill>
                            <a:schemeClr val="tx1"/>
                          </a:solidFill>
                          <a:effectLst/>
                          <a:latin typeface="Verdana" panose="020B0604030504040204" pitchFamily="34" charset="0"/>
                        </a:rPr>
                        <a:t>Power (kw)</a:t>
                      </a:r>
                    </a:p>
                  </a:txBody>
                  <a:tcPr marL="29981" marR="29981" marT="29981" marB="29981"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E1EAF0"/>
                    </a:solidFill>
                  </a:tcPr>
                </a:tc>
                <a:tc>
                  <a:txBody>
                    <a:bodyPr/>
                    <a:lstStyle/>
                    <a:p>
                      <a:pPr algn="ctr"/>
                      <a:r>
                        <a:rPr lang="en-US" sz="1100" b="1" u="none" strike="noStrike">
                          <a:solidFill>
                            <a:schemeClr val="tx1"/>
                          </a:solidFill>
                          <a:effectLst/>
                          <a:latin typeface="Verdana" panose="020B0604030504040204" pitchFamily="34" charset="0"/>
                        </a:rPr>
                        <a:t>Machine Size (mm)</a:t>
                      </a:r>
                    </a:p>
                  </a:txBody>
                  <a:tcPr marL="29981" marR="29981" marT="29981" marB="29981"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E1EAF0"/>
                    </a:solidFill>
                  </a:tcPr>
                </a:tc>
              </a:tr>
              <a:tr h="257988">
                <a:tc rowSpan="6">
                  <a:txBody>
                    <a:bodyPr/>
                    <a:lstStyle/>
                    <a:p>
                      <a:pPr algn="ctr"/>
                      <a:r>
                        <a:rPr lang="en-US" sz="1100" b="1" u="none" strike="noStrike">
                          <a:solidFill>
                            <a:schemeClr val="tx1"/>
                          </a:solidFill>
                          <a:effectLst/>
                          <a:latin typeface="Verdana" panose="020B0604030504040204" pitchFamily="34" charset="0"/>
                        </a:rPr>
                        <a:t>HST100</a:t>
                      </a:r>
                    </a:p>
                  </a:txBody>
                  <a:tcPr marL="29981" marR="29981" marT="29981" marB="29981"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EFEFEF"/>
                    </a:solidFill>
                  </a:tcPr>
                </a:tc>
                <a:tc rowSpan="6">
                  <a:txBody>
                    <a:bodyPr/>
                    <a:lstStyle/>
                    <a:p>
                      <a:pPr algn="ctr"/>
                      <a:r>
                        <a:rPr lang="fa-IR" sz="1100" b="1" u="none" strike="noStrike">
                          <a:solidFill>
                            <a:schemeClr val="tx1"/>
                          </a:solidFill>
                          <a:effectLst/>
                          <a:latin typeface="Verdana" panose="020B0604030504040204" pitchFamily="34" charset="0"/>
                        </a:rPr>
                        <a:t>790</a:t>
                      </a:r>
                    </a:p>
                  </a:txBody>
                  <a:tcPr marL="29981" marR="29981" marT="29981" marB="29981"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EFEFEF"/>
                    </a:solidFill>
                  </a:tcPr>
                </a:tc>
                <a:tc>
                  <a:txBody>
                    <a:bodyPr/>
                    <a:lstStyle/>
                    <a:p>
                      <a:pPr algn="ctr"/>
                      <a:r>
                        <a:rPr lang="en-US" sz="1100" b="1" u="none" strike="noStrike">
                          <a:solidFill>
                            <a:schemeClr val="tx1"/>
                          </a:solidFill>
                          <a:effectLst/>
                          <a:latin typeface="Verdana" panose="020B0604030504040204" pitchFamily="34" charset="0"/>
                        </a:rPr>
                        <a:t>EC</a:t>
                      </a:r>
                    </a:p>
                  </a:txBody>
                  <a:tcPr marL="29981" marR="29981" marT="29981" marB="29981"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EFEFEF"/>
                    </a:solidFill>
                  </a:tcPr>
                </a:tc>
                <a:tc>
                  <a:txBody>
                    <a:bodyPr/>
                    <a:lstStyle/>
                    <a:p>
                      <a:pPr algn="ctr"/>
                      <a:r>
                        <a:rPr lang="fa-IR" sz="1100" b="1" u="none" strike="noStrike">
                          <a:solidFill>
                            <a:schemeClr val="tx1"/>
                          </a:solidFill>
                          <a:effectLst/>
                          <a:latin typeface="Verdana" panose="020B0604030504040204" pitchFamily="34" charset="0"/>
                        </a:rPr>
                        <a:t>135</a:t>
                      </a:r>
                    </a:p>
                  </a:txBody>
                  <a:tcPr marL="29981" marR="29981" marT="29981" marB="29981"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EFEFEF"/>
                    </a:solidFill>
                  </a:tcPr>
                </a:tc>
                <a:tc>
                  <a:txBody>
                    <a:bodyPr/>
                    <a:lstStyle/>
                    <a:p>
                      <a:pPr algn="ctr"/>
                      <a:r>
                        <a:rPr lang="fa-IR" sz="1100" b="1" u="none" strike="noStrike" dirty="0">
                          <a:solidFill>
                            <a:schemeClr val="tx1"/>
                          </a:solidFill>
                          <a:effectLst/>
                          <a:latin typeface="Verdana" panose="020B0604030504040204" pitchFamily="34" charset="0"/>
                        </a:rPr>
                        <a:t>10-32</a:t>
                      </a:r>
                    </a:p>
                  </a:txBody>
                  <a:tcPr marL="29981" marR="29981" marT="29981" marB="29981"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EFEFEF"/>
                    </a:solidFill>
                  </a:tcPr>
                </a:tc>
                <a:tc>
                  <a:txBody>
                    <a:bodyPr/>
                    <a:lstStyle/>
                    <a:p>
                      <a:pPr algn="ctr"/>
                      <a:r>
                        <a:rPr lang="fa-IR" sz="1100" b="1" u="none" strike="noStrike">
                          <a:solidFill>
                            <a:schemeClr val="tx1"/>
                          </a:solidFill>
                          <a:effectLst/>
                          <a:latin typeface="Verdana" panose="020B0604030504040204" pitchFamily="34" charset="0"/>
                        </a:rPr>
                        <a:t>46-128</a:t>
                      </a:r>
                    </a:p>
                  </a:txBody>
                  <a:tcPr marL="29981" marR="29981" marT="29981" marB="29981"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EFEFEF"/>
                    </a:solidFill>
                  </a:tcPr>
                </a:tc>
                <a:tc rowSpan="6">
                  <a:txBody>
                    <a:bodyPr/>
                    <a:lstStyle/>
                    <a:p>
                      <a:pPr algn="ctr"/>
                      <a:r>
                        <a:rPr lang="fa-IR" sz="1100" b="1" u="none" strike="noStrike">
                          <a:solidFill>
                            <a:schemeClr val="tx1"/>
                          </a:solidFill>
                          <a:effectLst/>
                          <a:latin typeface="Verdana" panose="020B0604030504040204" pitchFamily="34" charset="0"/>
                        </a:rPr>
                        <a:t>90</a:t>
                      </a:r>
                    </a:p>
                  </a:txBody>
                  <a:tcPr marL="29981" marR="29981" marT="29981" marB="29981"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EFEFEF"/>
                    </a:solidFill>
                  </a:tcPr>
                </a:tc>
                <a:tc rowSpan="6">
                  <a:txBody>
                    <a:bodyPr/>
                    <a:lstStyle/>
                    <a:p>
                      <a:pPr algn="ctr"/>
                      <a:r>
                        <a:rPr lang="fa-IR" sz="1100" b="1" u="none" strike="noStrike">
                          <a:solidFill>
                            <a:schemeClr val="tx1"/>
                          </a:solidFill>
                          <a:effectLst/>
                          <a:latin typeface="Verdana" panose="020B0604030504040204" pitchFamily="34" charset="0"/>
                        </a:rPr>
                        <a:t>1550×1575×1965</a:t>
                      </a:r>
                    </a:p>
                  </a:txBody>
                  <a:tcPr marL="29981" marR="29981" marT="29981" marB="29981"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EFEFEF"/>
                    </a:solidFill>
                  </a:tcPr>
                </a:tc>
              </a:tr>
              <a:tr h="257988">
                <a:tc vMerge="1">
                  <a:txBody>
                    <a:bodyPr/>
                    <a:lstStyle/>
                    <a:p>
                      <a:pPr rtl="1"/>
                      <a:endParaRPr lang="fa-IR"/>
                    </a:p>
                  </a:txBody>
                  <a:tcPr/>
                </a:tc>
                <a:tc vMerge="1">
                  <a:txBody>
                    <a:bodyPr/>
                    <a:lstStyle/>
                    <a:p>
                      <a:pPr rtl="1"/>
                      <a:endParaRPr lang="fa-IR"/>
                    </a:p>
                  </a:txBody>
                  <a:tcPr/>
                </a:tc>
                <a:tc>
                  <a:txBody>
                    <a:bodyPr/>
                    <a:lstStyle/>
                    <a:p>
                      <a:pPr algn="ctr"/>
                      <a:r>
                        <a:rPr lang="en-US" sz="1100" b="1" u="none" strike="noStrike">
                          <a:solidFill>
                            <a:schemeClr val="tx1"/>
                          </a:solidFill>
                          <a:effectLst/>
                          <a:latin typeface="Verdana" panose="020B0604030504040204" pitchFamily="34" charset="0"/>
                        </a:rPr>
                        <a:t>C</a:t>
                      </a:r>
                    </a:p>
                  </a:txBody>
                  <a:tcPr marL="29981" marR="29981" marT="29981" marB="29981"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E1EAF0"/>
                    </a:solidFill>
                  </a:tcPr>
                </a:tc>
                <a:tc>
                  <a:txBody>
                    <a:bodyPr/>
                    <a:lstStyle/>
                    <a:p>
                      <a:pPr algn="ctr"/>
                      <a:r>
                        <a:rPr lang="fa-IR" sz="1100" b="1" u="none" strike="noStrike">
                          <a:solidFill>
                            <a:schemeClr val="tx1"/>
                          </a:solidFill>
                          <a:effectLst/>
                          <a:latin typeface="Verdana" panose="020B0604030504040204" pitchFamily="34" charset="0"/>
                        </a:rPr>
                        <a:t>90</a:t>
                      </a:r>
                    </a:p>
                  </a:txBody>
                  <a:tcPr marL="29981" marR="29981" marT="29981" marB="29981"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E1EAF0"/>
                    </a:solidFill>
                  </a:tcPr>
                </a:tc>
                <a:tc>
                  <a:txBody>
                    <a:bodyPr/>
                    <a:lstStyle/>
                    <a:p>
                      <a:pPr algn="ctr"/>
                      <a:r>
                        <a:rPr lang="fa-IR" sz="1100" b="1" u="none" strike="noStrike">
                          <a:solidFill>
                            <a:schemeClr val="tx1"/>
                          </a:solidFill>
                          <a:effectLst/>
                          <a:latin typeface="Verdana" panose="020B0604030504040204" pitchFamily="34" charset="0"/>
                        </a:rPr>
                        <a:t>10-25</a:t>
                      </a:r>
                    </a:p>
                  </a:txBody>
                  <a:tcPr marL="29981" marR="29981" marT="29981" marB="29981"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E1EAF0"/>
                    </a:solidFill>
                  </a:tcPr>
                </a:tc>
                <a:tc>
                  <a:txBody>
                    <a:bodyPr/>
                    <a:lstStyle/>
                    <a:p>
                      <a:pPr algn="ctr"/>
                      <a:r>
                        <a:rPr lang="fa-IR" sz="1100" b="1" u="none" strike="noStrike">
                          <a:solidFill>
                            <a:schemeClr val="tx1"/>
                          </a:solidFill>
                          <a:effectLst/>
                          <a:latin typeface="Verdana" panose="020B0604030504040204" pitchFamily="34" charset="0"/>
                        </a:rPr>
                        <a:t>43-118</a:t>
                      </a:r>
                    </a:p>
                  </a:txBody>
                  <a:tcPr marL="29981" marR="29981" marT="29981" marB="29981"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E1EAF0"/>
                    </a:solidFill>
                  </a:tcPr>
                </a:tc>
                <a:tc vMerge="1">
                  <a:txBody>
                    <a:bodyPr/>
                    <a:lstStyle/>
                    <a:p>
                      <a:pPr rtl="1"/>
                      <a:endParaRPr lang="fa-IR"/>
                    </a:p>
                  </a:txBody>
                  <a:tcPr/>
                </a:tc>
                <a:tc vMerge="1">
                  <a:txBody>
                    <a:bodyPr/>
                    <a:lstStyle/>
                    <a:p>
                      <a:pPr rtl="1"/>
                      <a:endParaRPr lang="fa-IR"/>
                    </a:p>
                  </a:txBody>
                  <a:tcPr/>
                </a:tc>
              </a:tr>
              <a:tr h="257988">
                <a:tc vMerge="1">
                  <a:txBody>
                    <a:bodyPr/>
                    <a:lstStyle/>
                    <a:p>
                      <a:pPr rtl="1"/>
                      <a:endParaRPr lang="fa-IR"/>
                    </a:p>
                  </a:txBody>
                  <a:tcPr/>
                </a:tc>
                <a:tc vMerge="1">
                  <a:txBody>
                    <a:bodyPr/>
                    <a:lstStyle/>
                    <a:p>
                      <a:pPr rtl="1"/>
                      <a:endParaRPr lang="fa-IR"/>
                    </a:p>
                  </a:txBody>
                  <a:tcPr/>
                </a:tc>
                <a:tc>
                  <a:txBody>
                    <a:bodyPr/>
                    <a:lstStyle/>
                    <a:p>
                      <a:pPr algn="ctr"/>
                      <a:r>
                        <a:rPr lang="en-US" sz="1100" b="1" u="none" strike="noStrike">
                          <a:solidFill>
                            <a:schemeClr val="tx1"/>
                          </a:solidFill>
                          <a:effectLst/>
                          <a:latin typeface="Verdana" panose="020B0604030504040204" pitchFamily="34" charset="0"/>
                        </a:rPr>
                        <a:t>M</a:t>
                      </a:r>
                    </a:p>
                  </a:txBody>
                  <a:tcPr marL="29981" marR="29981" marT="29981" marB="29981"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EFEFEF"/>
                    </a:solidFill>
                  </a:tcPr>
                </a:tc>
                <a:tc>
                  <a:txBody>
                    <a:bodyPr/>
                    <a:lstStyle/>
                    <a:p>
                      <a:pPr algn="ctr"/>
                      <a:r>
                        <a:rPr lang="fa-IR" sz="1100" b="1" u="none" strike="noStrike">
                          <a:solidFill>
                            <a:schemeClr val="tx1"/>
                          </a:solidFill>
                          <a:effectLst/>
                          <a:latin typeface="Verdana" panose="020B0604030504040204" pitchFamily="34" charset="0"/>
                        </a:rPr>
                        <a:t>65</a:t>
                      </a:r>
                    </a:p>
                  </a:txBody>
                  <a:tcPr marL="29981" marR="29981" marT="29981" marB="29981"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EFEFEF"/>
                    </a:solidFill>
                  </a:tcPr>
                </a:tc>
                <a:tc>
                  <a:txBody>
                    <a:bodyPr/>
                    <a:lstStyle/>
                    <a:p>
                      <a:pPr algn="ctr"/>
                      <a:r>
                        <a:rPr lang="fa-IR" sz="1100" b="1" u="none" strike="noStrike">
                          <a:solidFill>
                            <a:schemeClr val="tx1"/>
                          </a:solidFill>
                          <a:effectLst/>
                          <a:latin typeface="Verdana" panose="020B0604030504040204" pitchFamily="34" charset="0"/>
                        </a:rPr>
                        <a:t>8-16</a:t>
                      </a:r>
                    </a:p>
                  </a:txBody>
                  <a:tcPr marL="29981" marR="29981" marT="29981" marB="29981"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EFEFEF"/>
                    </a:solidFill>
                  </a:tcPr>
                </a:tc>
                <a:tc>
                  <a:txBody>
                    <a:bodyPr/>
                    <a:lstStyle/>
                    <a:p>
                      <a:pPr algn="ctr"/>
                      <a:r>
                        <a:rPr lang="fa-IR" sz="1100" b="1" u="none" strike="noStrike">
                          <a:solidFill>
                            <a:schemeClr val="tx1"/>
                          </a:solidFill>
                          <a:effectLst/>
                          <a:latin typeface="Verdana" panose="020B0604030504040204" pitchFamily="34" charset="0"/>
                        </a:rPr>
                        <a:t>36-76</a:t>
                      </a:r>
                    </a:p>
                  </a:txBody>
                  <a:tcPr marL="29981" marR="29981" marT="29981" marB="29981"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EFEFEF"/>
                    </a:solidFill>
                  </a:tcPr>
                </a:tc>
                <a:tc vMerge="1">
                  <a:txBody>
                    <a:bodyPr/>
                    <a:lstStyle/>
                    <a:p>
                      <a:pPr rtl="1"/>
                      <a:endParaRPr lang="fa-IR"/>
                    </a:p>
                  </a:txBody>
                  <a:tcPr/>
                </a:tc>
                <a:tc vMerge="1">
                  <a:txBody>
                    <a:bodyPr/>
                    <a:lstStyle/>
                    <a:p>
                      <a:pPr rtl="1"/>
                      <a:endParaRPr lang="fa-IR"/>
                    </a:p>
                  </a:txBody>
                  <a:tcPr/>
                </a:tc>
              </a:tr>
              <a:tr h="257988">
                <a:tc vMerge="1">
                  <a:txBody>
                    <a:bodyPr/>
                    <a:lstStyle/>
                    <a:p>
                      <a:pPr rtl="1"/>
                      <a:endParaRPr lang="fa-IR"/>
                    </a:p>
                  </a:txBody>
                  <a:tcPr/>
                </a:tc>
                <a:tc vMerge="1">
                  <a:txBody>
                    <a:bodyPr/>
                    <a:lstStyle/>
                    <a:p>
                      <a:pPr rtl="1"/>
                      <a:endParaRPr lang="fa-IR"/>
                    </a:p>
                  </a:txBody>
                  <a:tcPr/>
                </a:tc>
                <a:tc>
                  <a:txBody>
                    <a:bodyPr/>
                    <a:lstStyle/>
                    <a:p>
                      <a:pPr algn="ctr"/>
                      <a:r>
                        <a:rPr lang="en-US" sz="1100" b="1" u="none" strike="noStrike">
                          <a:solidFill>
                            <a:schemeClr val="tx1"/>
                          </a:solidFill>
                          <a:effectLst/>
                          <a:latin typeface="Verdana" panose="020B0604030504040204" pitchFamily="34" charset="0"/>
                        </a:rPr>
                        <a:t>MF</a:t>
                      </a:r>
                    </a:p>
                  </a:txBody>
                  <a:tcPr marL="29981" marR="29981" marT="29981" marB="29981"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E1EAF0"/>
                    </a:solidFill>
                  </a:tcPr>
                </a:tc>
                <a:tc>
                  <a:txBody>
                    <a:bodyPr/>
                    <a:lstStyle/>
                    <a:p>
                      <a:pPr algn="ctr"/>
                      <a:r>
                        <a:rPr lang="fa-IR" sz="1100" b="1" u="none" strike="noStrike">
                          <a:solidFill>
                            <a:schemeClr val="tx1"/>
                          </a:solidFill>
                          <a:effectLst/>
                          <a:latin typeface="Verdana" panose="020B0604030504040204" pitchFamily="34" charset="0"/>
                        </a:rPr>
                        <a:t>50</a:t>
                      </a:r>
                    </a:p>
                  </a:txBody>
                  <a:tcPr marL="29981" marR="29981" marT="29981" marB="29981"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E1EAF0"/>
                    </a:solidFill>
                  </a:tcPr>
                </a:tc>
                <a:tc>
                  <a:txBody>
                    <a:bodyPr/>
                    <a:lstStyle/>
                    <a:p>
                      <a:pPr algn="ctr"/>
                      <a:r>
                        <a:rPr lang="fa-IR" sz="1100" b="1" u="none" strike="noStrike">
                          <a:solidFill>
                            <a:schemeClr val="tx1"/>
                          </a:solidFill>
                          <a:effectLst/>
                          <a:latin typeface="Verdana" panose="020B0604030504040204" pitchFamily="34" charset="0"/>
                        </a:rPr>
                        <a:t>6-13</a:t>
                      </a:r>
                    </a:p>
                  </a:txBody>
                  <a:tcPr marL="29981" marR="29981" marT="29981" marB="29981"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E1EAF0"/>
                    </a:solidFill>
                  </a:tcPr>
                </a:tc>
                <a:tc>
                  <a:txBody>
                    <a:bodyPr/>
                    <a:lstStyle/>
                    <a:p>
                      <a:pPr algn="ctr"/>
                      <a:r>
                        <a:rPr lang="fa-IR" sz="1100" b="1" u="none" strike="noStrike">
                          <a:solidFill>
                            <a:schemeClr val="tx1"/>
                          </a:solidFill>
                          <a:effectLst/>
                          <a:latin typeface="Verdana" panose="020B0604030504040204" pitchFamily="34" charset="0"/>
                        </a:rPr>
                        <a:t>29-68</a:t>
                      </a:r>
                    </a:p>
                  </a:txBody>
                  <a:tcPr marL="29981" marR="29981" marT="29981" marB="29981"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E1EAF0"/>
                    </a:solidFill>
                  </a:tcPr>
                </a:tc>
                <a:tc vMerge="1">
                  <a:txBody>
                    <a:bodyPr/>
                    <a:lstStyle/>
                    <a:p>
                      <a:pPr rtl="1"/>
                      <a:endParaRPr lang="fa-IR"/>
                    </a:p>
                  </a:txBody>
                  <a:tcPr/>
                </a:tc>
                <a:tc vMerge="1">
                  <a:txBody>
                    <a:bodyPr/>
                    <a:lstStyle/>
                    <a:p>
                      <a:pPr rtl="1"/>
                      <a:endParaRPr lang="fa-IR"/>
                    </a:p>
                  </a:txBody>
                  <a:tcPr/>
                </a:tc>
              </a:tr>
              <a:tr h="257988">
                <a:tc vMerge="1">
                  <a:txBody>
                    <a:bodyPr/>
                    <a:lstStyle/>
                    <a:p>
                      <a:pPr rtl="1"/>
                      <a:endParaRPr lang="fa-IR"/>
                    </a:p>
                  </a:txBody>
                  <a:tcPr/>
                </a:tc>
                <a:tc vMerge="1">
                  <a:txBody>
                    <a:bodyPr/>
                    <a:lstStyle/>
                    <a:p>
                      <a:pPr rtl="1"/>
                      <a:endParaRPr lang="fa-IR"/>
                    </a:p>
                  </a:txBody>
                  <a:tcPr/>
                </a:tc>
                <a:tc>
                  <a:txBody>
                    <a:bodyPr/>
                    <a:lstStyle/>
                    <a:p>
                      <a:pPr algn="ctr"/>
                      <a:r>
                        <a:rPr lang="en-US" sz="1100" b="1" u="none" strike="noStrike">
                          <a:solidFill>
                            <a:schemeClr val="tx1"/>
                          </a:solidFill>
                          <a:effectLst/>
                          <a:latin typeface="Verdana" panose="020B0604030504040204" pitchFamily="34" charset="0"/>
                        </a:rPr>
                        <a:t>F</a:t>
                      </a:r>
                    </a:p>
                  </a:txBody>
                  <a:tcPr marL="29981" marR="29981" marT="29981" marB="29981"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EFEFEF"/>
                    </a:solidFill>
                  </a:tcPr>
                </a:tc>
                <a:tc>
                  <a:txBody>
                    <a:bodyPr/>
                    <a:lstStyle/>
                    <a:p>
                      <a:pPr algn="ctr"/>
                      <a:r>
                        <a:rPr lang="fa-IR" sz="1100" b="1" u="none" strike="noStrike">
                          <a:solidFill>
                            <a:schemeClr val="tx1"/>
                          </a:solidFill>
                          <a:effectLst/>
                          <a:latin typeface="Verdana" panose="020B0604030504040204" pitchFamily="34" charset="0"/>
                        </a:rPr>
                        <a:t>35</a:t>
                      </a:r>
                    </a:p>
                  </a:txBody>
                  <a:tcPr marL="29981" marR="29981" marT="29981" marB="29981"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EFEFEF"/>
                    </a:solidFill>
                  </a:tcPr>
                </a:tc>
                <a:tc>
                  <a:txBody>
                    <a:bodyPr/>
                    <a:lstStyle/>
                    <a:p>
                      <a:pPr algn="ctr"/>
                      <a:r>
                        <a:rPr lang="fa-IR" sz="1100" b="1" u="none" strike="noStrike">
                          <a:solidFill>
                            <a:schemeClr val="tx1"/>
                          </a:solidFill>
                          <a:effectLst/>
                          <a:latin typeface="Verdana" panose="020B0604030504040204" pitchFamily="34" charset="0"/>
                        </a:rPr>
                        <a:t>4-10</a:t>
                      </a:r>
                    </a:p>
                  </a:txBody>
                  <a:tcPr marL="29981" marR="29981" marT="29981" marB="29981"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EFEFEF"/>
                    </a:solidFill>
                  </a:tcPr>
                </a:tc>
                <a:tc>
                  <a:txBody>
                    <a:bodyPr/>
                    <a:lstStyle/>
                    <a:p>
                      <a:pPr algn="ctr"/>
                      <a:r>
                        <a:rPr lang="fa-IR" sz="1100" b="1" u="none" strike="noStrike">
                          <a:solidFill>
                            <a:schemeClr val="tx1"/>
                          </a:solidFill>
                          <a:effectLst/>
                          <a:latin typeface="Verdana" panose="020B0604030504040204" pitchFamily="34" charset="0"/>
                        </a:rPr>
                        <a:t>27-57</a:t>
                      </a:r>
                    </a:p>
                  </a:txBody>
                  <a:tcPr marL="29981" marR="29981" marT="29981" marB="29981"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EFEFEF"/>
                    </a:solidFill>
                  </a:tcPr>
                </a:tc>
                <a:tc vMerge="1">
                  <a:txBody>
                    <a:bodyPr/>
                    <a:lstStyle/>
                    <a:p>
                      <a:pPr rtl="1"/>
                      <a:endParaRPr lang="fa-IR"/>
                    </a:p>
                  </a:txBody>
                  <a:tcPr/>
                </a:tc>
                <a:tc vMerge="1">
                  <a:txBody>
                    <a:bodyPr/>
                    <a:lstStyle/>
                    <a:p>
                      <a:pPr rtl="1"/>
                      <a:endParaRPr lang="fa-IR"/>
                    </a:p>
                  </a:txBody>
                  <a:tcPr/>
                </a:tc>
              </a:tr>
              <a:tr h="257988">
                <a:tc vMerge="1">
                  <a:txBody>
                    <a:bodyPr/>
                    <a:lstStyle/>
                    <a:p>
                      <a:pPr rtl="1"/>
                      <a:endParaRPr lang="fa-IR"/>
                    </a:p>
                  </a:txBody>
                  <a:tcPr/>
                </a:tc>
                <a:tc vMerge="1">
                  <a:txBody>
                    <a:bodyPr/>
                    <a:lstStyle/>
                    <a:p>
                      <a:pPr rtl="1"/>
                      <a:endParaRPr lang="fa-IR"/>
                    </a:p>
                  </a:txBody>
                  <a:tcPr/>
                </a:tc>
                <a:tc>
                  <a:txBody>
                    <a:bodyPr/>
                    <a:lstStyle/>
                    <a:p>
                      <a:pPr algn="ctr"/>
                      <a:r>
                        <a:rPr lang="en-US" sz="1100" b="1" u="none" strike="noStrike">
                          <a:solidFill>
                            <a:schemeClr val="tx1"/>
                          </a:solidFill>
                          <a:effectLst/>
                          <a:latin typeface="Verdana" panose="020B0604030504040204" pitchFamily="34" charset="0"/>
                        </a:rPr>
                        <a:t>EF</a:t>
                      </a:r>
                    </a:p>
                  </a:txBody>
                  <a:tcPr marL="29981" marR="29981" marT="29981" marB="29981"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E1EAF0"/>
                    </a:solidFill>
                  </a:tcPr>
                </a:tc>
                <a:tc>
                  <a:txBody>
                    <a:bodyPr/>
                    <a:lstStyle/>
                    <a:p>
                      <a:pPr algn="ctr"/>
                      <a:r>
                        <a:rPr lang="fa-IR" sz="1100" b="1" u="none" strike="noStrike">
                          <a:solidFill>
                            <a:schemeClr val="tx1"/>
                          </a:solidFill>
                          <a:effectLst/>
                          <a:latin typeface="Verdana" panose="020B0604030504040204" pitchFamily="34" charset="0"/>
                        </a:rPr>
                        <a:t>28</a:t>
                      </a:r>
                    </a:p>
                  </a:txBody>
                  <a:tcPr marL="29981" marR="29981" marT="29981" marB="29981"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E1EAF0"/>
                    </a:solidFill>
                  </a:tcPr>
                </a:tc>
                <a:tc>
                  <a:txBody>
                    <a:bodyPr/>
                    <a:lstStyle/>
                    <a:p>
                      <a:pPr algn="ctr"/>
                      <a:r>
                        <a:rPr lang="fa-IR" sz="1100" b="1" u="none" strike="noStrike">
                          <a:solidFill>
                            <a:schemeClr val="tx1"/>
                          </a:solidFill>
                          <a:effectLst/>
                          <a:latin typeface="Verdana" panose="020B0604030504040204" pitchFamily="34" charset="0"/>
                        </a:rPr>
                        <a:t>6</a:t>
                      </a:r>
                    </a:p>
                  </a:txBody>
                  <a:tcPr marL="29981" marR="29981" marT="29981" marB="29981"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E1EAF0"/>
                    </a:solidFill>
                  </a:tcPr>
                </a:tc>
                <a:tc>
                  <a:txBody>
                    <a:bodyPr/>
                    <a:lstStyle/>
                    <a:p>
                      <a:pPr algn="ctr"/>
                      <a:r>
                        <a:rPr lang="fa-IR" sz="1100" b="1" u="none" strike="noStrike">
                          <a:solidFill>
                            <a:schemeClr val="tx1"/>
                          </a:solidFill>
                          <a:effectLst/>
                          <a:latin typeface="Verdana" panose="020B0604030504040204" pitchFamily="34" charset="0"/>
                        </a:rPr>
                        <a:t>30-40</a:t>
                      </a:r>
                    </a:p>
                  </a:txBody>
                  <a:tcPr marL="29981" marR="29981" marT="29981" marB="29981"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E1EAF0"/>
                    </a:solidFill>
                  </a:tcPr>
                </a:tc>
                <a:tc vMerge="1">
                  <a:txBody>
                    <a:bodyPr/>
                    <a:lstStyle/>
                    <a:p>
                      <a:pPr rtl="1"/>
                      <a:endParaRPr lang="fa-IR"/>
                    </a:p>
                  </a:txBody>
                  <a:tcPr/>
                </a:tc>
                <a:tc vMerge="1">
                  <a:txBody>
                    <a:bodyPr/>
                    <a:lstStyle/>
                    <a:p>
                      <a:pPr rtl="1"/>
                      <a:endParaRPr lang="fa-IR"/>
                    </a:p>
                  </a:txBody>
                  <a:tcPr/>
                </a:tc>
              </a:tr>
              <a:tr h="257988">
                <a:tc rowSpan="7">
                  <a:txBody>
                    <a:bodyPr/>
                    <a:lstStyle/>
                    <a:p>
                      <a:pPr algn="ctr"/>
                      <a:r>
                        <a:rPr lang="en-US" sz="1100" b="1" u="none" strike="noStrike">
                          <a:solidFill>
                            <a:schemeClr val="tx1"/>
                          </a:solidFill>
                          <a:effectLst/>
                          <a:latin typeface="Verdana" panose="020B0604030504040204" pitchFamily="34" charset="0"/>
                        </a:rPr>
                        <a:t>HST160</a:t>
                      </a:r>
                    </a:p>
                  </a:txBody>
                  <a:tcPr marL="29981" marR="29981" marT="29981" marB="29981"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EFEFEF"/>
                    </a:solidFill>
                  </a:tcPr>
                </a:tc>
                <a:tc rowSpan="7">
                  <a:txBody>
                    <a:bodyPr/>
                    <a:lstStyle/>
                    <a:p>
                      <a:pPr algn="ctr"/>
                      <a:r>
                        <a:rPr lang="fa-IR" sz="1100" b="1" u="none" strike="noStrike">
                          <a:solidFill>
                            <a:schemeClr val="tx1"/>
                          </a:solidFill>
                          <a:effectLst/>
                          <a:latin typeface="Verdana" panose="020B0604030504040204" pitchFamily="34" charset="0"/>
                        </a:rPr>
                        <a:t>956</a:t>
                      </a:r>
                    </a:p>
                  </a:txBody>
                  <a:tcPr marL="29981" marR="29981" marT="29981" marB="29981"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EFEFEF"/>
                    </a:solidFill>
                  </a:tcPr>
                </a:tc>
                <a:tc>
                  <a:txBody>
                    <a:bodyPr/>
                    <a:lstStyle/>
                    <a:p>
                      <a:pPr algn="ctr"/>
                      <a:r>
                        <a:rPr lang="en-US" sz="1100" b="1" u="none" strike="noStrike">
                          <a:solidFill>
                            <a:schemeClr val="tx1"/>
                          </a:solidFill>
                          <a:effectLst/>
                          <a:latin typeface="Verdana" panose="020B0604030504040204" pitchFamily="34" charset="0"/>
                        </a:rPr>
                        <a:t>EC</a:t>
                      </a:r>
                    </a:p>
                  </a:txBody>
                  <a:tcPr marL="29981" marR="29981" marT="29981" marB="29981"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EFEFEF"/>
                    </a:solidFill>
                  </a:tcPr>
                </a:tc>
                <a:tc>
                  <a:txBody>
                    <a:bodyPr/>
                    <a:lstStyle/>
                    <a:p>
                      <a:pPr algn="ctr"/>
                      <a:r>
                        <a:rPr lang="fa-IR" sz="1100" b="1" u="none" strike="noStrike">
                          <a:solidFill>
                            <a:schemeClr val="tx1"/>
                          </a:solidFill>
                          <a:effectLst/>
                          <a:latin typeface="Verdana" panose="020B0604030504040204" pitchFamily="34" charset="0"/>
                        </a:rPr>
                        <a:t>180</a:t>
                      </a:r>
                    </a:p>
                  </a:txBody>
                  <a:tcPr marL="29981" marR="29981" marT="29981" marB="29981"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EFEFEF"/>
                    </a:solidFill>
                  </a:tcPr>
                </a:tc>
                <a:tc>
                  <a:txBody>
                    <a:bodyPr/>
                    <a:lstStyle/>
                    <a:p>
                      <a:pPr algn="ctr"/>
                      <a:r>
                        <a:rPr lang="fa-IR" sz="1100" b="1" u="none" strike="noStrike">
                          <a:solidFill>
                            <a:schemeClr val="tx1"/>
                          </a:solidFill>
                          <a:effectLst/>
                          <a:latin typeface="Verdana" panose="020B0604030504040204" pitchFamily="34" charset="0"/>
                        </a:rPr>
                        <a:t>13-38</a:t>
                      </a:r>
                    </a:p>
                  </a:txBody>
                  <a:tcPr marL="29981" marR="29981" marT="29981" marB="29981"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EFEFEF"/>
                    </a:solidFill>
                  </a:tcPr>
                </a:tc>
                <a:tc>
                  <a:txBody>
                    <a:bodyPr/>
                    <a:lstStyle/>
                    <a:p>
                      <a:pPr algn="ctr"/>
                      <a:r>
                        <a:rPr lang="fa-IR" sz="1100" b="1" u="none" strike="noStrike">
                          <a:solidFill>
                            <a:schemeClr val="tx1"/>
                          </a:solidFill>
                          <a:effectLst/>
                          <a:latin typeface="Verdana" panose="020B0604030504040204" pitchFamily="34" charset="0"/>
                        </a:rPr>
                        <a:t>69-215</a:t>
                      </a:r>
                    </a:p>
                  </a:txBody>
                  <a:tcPr marL="29981" marR="29981" marT="29981" marB="29981"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EFEFEF"/>
                    </a:solidFill>
                  </a:tcPr>
                </a:tc>
                <a:tc rowSpan="7">
                  <a:txBody>
                    <a:bodyPr/>
                    <a:lstStyle/>
                    <a:p>
                      <a:pPr algn="ctr"/>
                      <a:r>
                        <a:rPr lang="fa-IR" sz="1100" b="1" u="none" strike="noStrike">
                          <a:solidFill>
                            <a:schemeClr val="tx1"/>
                          </a:solidFill>
                          <a:effectLst/>
                          <a:latin typeface="Verdana" panose="020B0604030504040204" pitchFamily="34" charset="0"/>
                        </a:rPr>
                        <a:t>160</a:t>
                      </a:r>
                    </a:p>
                  </a:txBody>
                  <a:tcPr marL="29981" marR="29981" marT="29981" marB="29981"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EFEFEF"/>
                    </a:solidFill>
                  </a:tcPr>
                </a:tc>
                <a:tc rowSpan="7">
                  <a:txBody>
                    <a:bodyPr/>
                    <a:lstStyle/>
                    <a:p>
                      <a:pPr algn="ctr"/>
                      <a:r>
                        <a:rPr lang="fa-IR" sz="1100" b="1" u="none" strike="noStrike">
                          <a:solidFill>
                            <a:schemeClr val="tx1"/>
                          </a:solidFill>
                          <a:effectLst/>
                          <a:latin typeface="Verdana" panose="020B0604030504040204" pitchFamily="34" charset="0"/>
                        </a:rPr>
                        <a:t>1875×1920×2400</a:t>
                      </a:r>
                    </a:p>
                  </a:txBody>
                  <a:tcPr marL="29981" marR="29981" marT="29981" marB="29981"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EFEFEF"/>
                    </a:solidFill>
                  </a:tcPr>
                </a:tc>
              </a:tr>
              <a:tr h="257988">
                <a:tc vMerge="1">
                  <a:txBody>
                    <a:bodyPr/>
                    <a:lstStyle/>
                    <a:p>
                      <a:pPr rtl="1"/>
                      <a:endParaRPr lang="fa-IR"/>
                    </a:p>
                  </a:txBody>
                  <a:tcPr/>
                </a:tc>
                <a:tc vMerge="1">
                  <a:txBody>
                    <a:bodyPr/>
                    <a:lstStyle/>
                    <a:p>
                      <a:pPr rtl="1"/>
                      <a:endParaRPr lang="fa-IR"/>
                    </a:p>
                  </a:txBody>
                  <a:tcPr/>
                </a:tc>
                <a:tc>
                  <a:txBody>
                    <a:bodyPr/>
                    <a:lstStyle/>
                    <a:p>
                      <a:pPr algn="ctr"/>
                      <a:r>
                        <a:rPr lang="en-US" sz="1100" b="1" u="none" strike="noStrike">
                          <a:solidFill>
                            <a:schemeClr val="tx1"/>
                          </a:solidFill>
                          <a:effectLst/>
                          <a:latin typeface="Verdana" panose="020B0604030504040204" pitchFamily="34" charset="0"/>
                        </a:rPr>
                        <a:t>C</a:t>
                      </a:r>
                    </a:p>
                  </a:txBody>
                  <a:tcPr marL="29981" marR="29981" marT="29981" marB="29981"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E1EAF0"/>
                    </a:solidFill>
                  </a:tcPr>
                </a:tc>
                <a:tc>
                  <a:txBody>
                    <a:bodyPr/>
                    <a:lstStyle/>
                    <a:p>
                      <a:pPr algn="ctr"/>
                      <a:r>
                        <a:rPr lang="fa-IR" sz="1100" b="1" u="none" strike="noStrike">
                          <a:solidFill>
                            <a:schemeClr val="tx1"/>
                          </a:solidFill>
                          <a:effectLst/>
                          <a:latin typeface="Verdana" panose="020B0604030504040204" pitchFamily="34" charset="0"/>
                        </a:rPr>
                        <a:t>145</a:t>
                      </a:r>
                    </a:p>
                  </a:txBody>
                  <a:tcPr marL="29981" marR="29981" marT="29981" marB="29981"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E1EAF0"/>
                    </a:solidFill>
                  </a:tcPr>
                </a:tc>
                <a:tc>
                  <a:txBody>
                    <a:bodyPr/>
                    <a:lstStyle/>
                    <a:p>
                      <a:pPr algn="ctr"/>
                      <a:r>
                        <a:rPr lang="fa-IR" sz="1100" b="1" u="none" strike="noStrike">
                          <a:solidFill>
                            <a:schemeClr val="tx1"/>
                          </a:solidFill>
                          <a:effectLst/>
                          <a:latin typeface="Verdana" panose="020B0604030504040204" pitchFamily="34" charset="0"/>
                        </a:rPr>
                        <a:t>13-32</a:t>
                      </a:r>
                    </a:p>
                  </a:txBody>
                  <a:tcPr marL="29981" marR="29981" marT="29981" marB="29981"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E1EAF0"/>
                    </a:solidFill>
                  </a:tcPr>
                </a:tc>
                <a:tc>
                  <a:txBody>
                    <a:bodyPr/>
                    <a:lstStyle/>
                    <a:p>
                      <a:pPr algn="ctr"/>
                      <a:r>
                        <a:rPr lang="fa-IR" sz="1100" b="1" u="none" strike="noStrike">
                          <a:solidFill>
                            <a:schemeClr val="tx1"/>
                          </a:solidFill>
                          <a:effectLst/>
                          <a:latin typeface="Verdana" panose="020B0604030504040204" pitchFamily="34" charset="0"/>
                        </a:rPr>
                        <a:t>65-197</a:t>
                      </a:r>
                    </a:p>
                  </a:txBody>
                  <a:tcPr marL="29981" marR="29981" marT="29981" marB="29981"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E1EAF0"/>
                    </a:solidFill>
                  </a:tcPr>
                </a:tc>
                <a:tc vMerge="1">
                  <a:txBody>
                    <a:bodyPr/>
                    <a:lstStyle/>
                    <a:p>
                      <a:pPr rtl="1"/>
                      <a:endParaRPr lang="fa-IR"/>
                    </a:p>
                  </a:txBody>
                  <a:tcPr/>
                </a:tc>
                <a:tc vMerge="1">
                  <a:txBody>
                    <a:bodyPr/>
                    <a:lstStyle/>
                    <a:p>
                      <a:pPr rtl="1"/>
                      <a:endParaRPr lang="fa-IR"/>
                    </a:p>
                  </a:txBody>
                  <a:tcPr/>
                </a:tc>
              </a:tr>
              <a:tr h="257988">
                <a:tc vMerge="1">
                  <a:txBody>
                    <a:bodyPr/>
                    <a:lstStyle/>
                    <a:p>
                      <a:pPr rtl="1"/>
                      <a:endParaRPr lang="fa-IR"/>
                    </a:p>
                  </a:txBody>
                  <a:tcPr/>
                </a:tc>
                <a:tc vMerge="1">
                  <a:txBody>
                    <a:bodyPr/>
                    <a:lstStyle/>
                    <a:p>
                      <a:pPr rtl="1"/>
                      <a:endParaRPr lang="fa-IR"/>
                    </a:p>
                  </a:txBody>
                  <a:tcPr/>
                </a:tc>
                <a:tc>
                  <a:txBody>
                    <a:bodyPr/>
                    <a:lstStyle/>
                    <a:p>
                      <a:pPr algn="ctr"/>
                      <a:r>
                        <a:rPr lang="en-US" sz="1100" b="1" u="none" strike="noStrike">
                          <a:solidFill>
                            <a:schemeClr val="tx1"/>
                          </a:solidFill>
                          <a:effectLst/>
                          <a:latin typeface="Verdana" panose="020B0604030504040204" pitchFamily="34" charset="0"/>
                        </a:rPr>
                        <a:t>MC</a:t>
                      </a:r>
                    </a:p>
                  </a:txBody>
                  <a:tcPr marL="29981" marR="29981" marT="29981" marB="29981"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EFEFEF"/>
                    </a:solidFill>
                  </a:tcPr>
                </a:tc>
                <a:tc>
                  <a:txBody>
                    <a:bodyPr/>
                    <a:lstStyle/>
                    <a:p>
                      <a:pPr algn="ctr"/>
                      <a:r>
                        <a:rPr lang="fa-IR" sz="1100" b="1" u="none" strike="noStrike">
                          <a:solidFill>
                            <a:schemeClr val="tx1"/>
                          </a:solidFill>
                          <a:effectLst/>
                          <a:latin typeface="Verdana" panose="020B0604030504040204" pitchFamily="34" charset="0"/>
                        </a:rPr>
                        <a:t>115</a:t>
                      </a:r>
                    </a:p>
                  </a:txBody>
                  <a:tcPr marL="29981" marR="29981" marT="29981" marB="29981"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EFEFEF"/>
                    </a:solidFill>
                  </a:tcPr>
                </a:tc>
                <a:tc>
                  <a:txBody>
                    <a:bodyPr/>
                    <a:lstStyle/>
                    <a:p>
                      <a:pPr algn="ctr"/>
                      <a:r>
                        <a:rPr lang="fa-IR" sz="1100" b="1" u="none" strike="noStrike">
                          <a:solidFill>
                            <a:schemeClr val="tx1"/>
                          </a:solidFill>
                          <a:effectLst/>
                          <a:latin typeface="Verdana" panose="020B0604030504040204" pitchFamily="34" charset="0"/>
                        </a:rPr>
                        <a:t>10-25</a:t>
                      </a:r>
                    </a:p>
                  </a:txBody>
                  <a:tcPr marL="29981" marR="29981" marT="29981" marB="29981"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EFEFEF"/>
                    </a:solidFill>
                  </a:tcPr>
                </a:tc>
                <a:tc>
                  <a:txBody>
                    <a:bodyPr/>
                    <a:lstStyle/>
                    <a:p>
                      <a:pPr algn="ctr"/>
                      <a:r>
                        <a:rPr lang="fa-IR" sz="1100" b="1" u="none" strike="noStrike">
                          <a:solidFill>
                            <a:schemeClr val="tx1"/>
                          </a:solidFill>
                          <a:effectLst/>
                          <a:latin typeface="Verdana" panose="020B0604030504040204" pitchFamily="34" charset="0"/>
                        </a:rPr>
                        <a:t>60-180</a:t>
                      </a:r>
                    </a:p>
                  </a:txBody>
                  <a:tcPr marL="29981" marR="29981" marT="29981" marB="29981"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EFEFEF"/>
                    </a:solidFill>
                  </a:tcPr>
                </a:tc>
                <a:tc vMerge="1">
                  <a:txBody>
                    <a:bodyPr/>
                    <a:lstStyle/>
                    <a:p>
                      <a:pPr rtl="1"/>
                      <a:endParaRPr lang="fa-IR"/>
                    </a:p>
                  </a:txBody>
                  <a:tcPr/>
                </a:tc>
                <a:tc vMerge="1">
                  <a:txBody>
                    <a:bodyPr/>
                    <a:lstStyle/>
                    <a:p>
                      <a:pPr rtl="1"/>
                      <a:endParaRPr lang="fa-IR"/>
                    </a:p>
                  </a:txBody>
                  <a:tcPr/>
                </a:tc>
              </a:tr>
              <a:tr h="257988">
                <a:tc vMerge="1">
                  <a:txBody>
                    <a:bodyPr/>
                    <a:lstStyle/>
                    <a:p>
                      <a:pPr rtl="1"/>
                      <a:endParaRPr lang="fa-IR"/>
                    </a:p>
                  </a:txBody>
                  <a:tcPr/>
                </a:tc>
                <a:tc vMerge="1">
                  <a:txBody>
                    <a:bodyPr/>
                    <a:lstStyle/>
                    <a:p>
                      <a:pPr rtl="1"/>
                      <a:endParaRPr lang="fa-IR"/>
                    </a:p>
                  </a:txBody>
                  <a:tcPr/>
                </a:tc>
                <a:tc>
                  <a:txBody>
                    <a:bodyPr/>
                    <a:lstStyle/>
                    <a:p>
                      <a:pPr algn="ctr"/>
                      <a:r>
                        <a:rPr lang="en-US" sz="1100" b="1" u="none" strike="noStrike">
                          <a:solidFill>
                            <a:schemeClr val="tx1"/>
                          </a:solidFill>
                          <a:effectLst/>
                          <a:latin typeface="Verdana" panose="020B0604030504040204" pitchFamily="34" charset="0"/>
                        </a:rPr>
                        <a:t>M</a:t>
                      </a:r>
                    </a:p>
                  </a:txBody>
                  <a:tcPr marL="29981" marR="29981" marT="29981" marB="29981"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E1EAF0"/>
                    </a:solidFill>
                  </a:tcPr>
                </a:tc>
                <a:tc>
                  <a:txBody>
                    <a:bodyPr/>
                    <a:lstStyle/>
                    <a:p>
                      <a:pPr algn="ctr"/>
                      <a:r>
                        <a:rPr lang="fa-IR" sz="1100" b="1" u="none" strike="noStrike">
                          <a:solidFill>
                            <a:schemeClr val="tx1"/>
                          </a:solidFill>
                          <a:effectLst/>
                          <a:latin typeface="Verdana" panose="020B0604030504040204" pitchFamily="34" charset="0"/>
                        </a:rPr>
                        <a:t>90</a:t>
                      </a:r>
                    </a:p>
                  </a:txBody>
                  <a:tcPr marL="29981" marR="29981" marT="29981" marB="29981"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E1EAF0"/>
                    </a:solidFill>
                  </a:tcPr>
                </a:tc>
                <a:tc>
                  <a:txBody>
                    <a:bodyPr/>
                    <a:lstStyle/>
                    <a:p>
                      <a:pPr algn="ctr"/>
                      <a:r>
                        <a:rPr lang="fa-IR" sz="1100" b="1" u="none" strike="noStrike">
                          <a:solidFill>
                            <a:schemeClr val="tx1"/>
                          </a:solidFill>
                          <a:effectLst/>
                          <a:latin typeface="Verdana" panose="020B0604030504040204" pitchFamily="34" charset="0"/>
                        </a:rPr>
                        <a:t>10-22</a:t>
                      </a:r>
                    </a:p>
                  </a:txBody>
                  <a:tcPr marL="29981" marR="29981" marT="29981" marB="29981"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E1EAF0"/>
                    </a:solidFill>
                  </a:tcPr>
                </a:tc>
                <a:tc>
                  <a:txBody>
                    <a:bodyPr/>
                    <a:lstStyle/>
                    <a:p>
                      <a:pPr algn="ctr"/>
                      <a:r>
                        <a:rPr lang="fa-IR" sz="1100" b="1" u="none" strike="noStrike">
                          <a:solidFill>
                            <a:schemeClr val="tx1"/>
                          </a:solidFill>
                          <a:effectLst/>
                          <a:latin typeface="Verdana" panose="020B0604030504040204" pitchFamily="34" charset="0"/>
                        </a:rPr>
                        <a:t>60-160</a:t>
                      </a:r>
                    </a:p>
                  </a:txBody>
                  <a:tcPr marL="29981" marR="29981" marT="29981" marB="29981"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E1EAF0"/>
                    </a:solidFill>
                  </a:tcPr>
                </a:tc>
                <a:tc vMerge="1">
                  <a:txBody>
                    <a:bodyPr/>
                    <a:lstStyle/>
                    <a:p>
                      <a:pPr rtl="1"/>
                      <a:endParaRPr lang="fa-IR"/>
                    </a:p>
                  </a:txBody>
                  <a:tcPr/>
                </a:tc>
                <a:tc vMerge="1">
                  <a:txBody>
                    <a:bodyPr/>
                    <a:lstStyle/>
                    <a:p>
                      <a:pPr rtl="1"/>
                      <a:endParaRPr lang="fa-IR"/>
                    </a:p>
                  </a:txBody>
                  <a:tcPr/>
                </a:tc>
              </a:tr>
              <a:tr h="257988">
                <a:tc vMerge="1">
                  <a:txBody>
                    <a:bodyPr/>
                    <a:lstStyle/>
                    <a:p>
                      <a:pPr rtl="1"/>
                      <a:endParaRPr lang="fa-IR"/>
                    </a:p>
                  </a:txBody>
                  <a:tcPr/>
                </a:tc>
                <a:tc vMerge="1">
                  <a:txBody>
                    <a:bodyPr/>
                    <a:lstStyle/>
                    <a:p>
                      <a:pPr rtl="1"/>
                      <a:endParaRPr lang="fa-IR"/>
                    </a:p>
                  </a:txBody>
                  <a:tcPr/>
                </a:tc>
                <a:tc>
                  <a:txBody>
                    <a:bodyPr/>
                    <a:lstStyle/>
                    <a:p>
                      <a:pPr algn="ctr"/>
                      <a:r>
                        <a:rPr lang="en-US" sz="1100" b="1" u="none" strike="noStrike">
                          <a:solidFill>
                            <a:schemeClr val="tx1"/>
                          </a:solidFill>
                          <a:effectLst/>
                          <a:latin typeface="Verdana" panose="020B0604030504040204" pitchFamily="34" charset="0"/>
                        </a:rPr>
                        <a:t>MF</a:t>
                      </a:r>
                    </a:p>
                  </a:txBody>
                  <a:tcPr marL="29981" marR="29981" marT="29981" marB="29981"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D1DAE0"/>
                    </a:solidFill>
                  </a:tcPr>
                </a:tc>
                <a:tc>
                  <a:txBody>
                    <a:bodyPr/>
                    <a:lstStyle/>
                    <a:p>
                      <a:pPr algn="ctr"/>
                      <a:r>
                        <a:rPr lang="fa-IR" sz="1100" b="1" u="none" strike="noStrike">
                          <a:solidFill>
                            <a:schemeClr val="tx1"/>
                          </a:solidFill>
                          <a:effectLst/>
                          <a:latin typeface="Verdana" panose="020B0604030504040204" pitchFamily="34" charset="0"/>
                        </a:rPr>
                        <a:t>75</a:t>
                      </a:r>
                    </a:p>
                  </a:txBody>
                  <a:tcPr marL="29981" marR="29981" marT="29981" marB="29981"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D1DAE0"/>
                    </a:solidFill>
                  </a:tcPr>
                </a:tc>
                <a:tc>
                  <a:txBody>
                    <a:bodyPr/>
                    <a:lstStyle/>
                    <a:p>
                      <a:pPr algn="ctr"/>
                      <a:r>
                        <a:rPr lang="fa-IR" sz="1100" b="1" u="none" strike="noStrike">
                          <a:solidFill>
                            <a:schemeClr val="tx1"/>
                          </a:solidFill>
                          <a:effectLst/>
                          <a:latin typeface="Verdana" panose="020B0604030504040204" pitchFamily="34" charset="0"/>
                        </a:rPr>
                        <a:t>8-19</a:t>
                      </a:r>
                    </a:p>
                  </a:txBody>
                  <a:tcPr marL="29981" marR="29981" marT="29981" marB="29981"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D1DAE0"/>
                    </a:solidFill>
                  </a:tcPr>
                </a:tc>
                <a:tc>
                  <a:txBody>
                    <a:bodyPr/>
                    <a:lstStyle/>
                    <a:p>
                      <a:pPr algn="ctr"/>
                      <a:r>
                        <a:rPr lang="fa-IR" sz="1100" b="1" u="none" strike="noStrike">
                          <a:solidFill>
                            <a:schemeClr val="tx1"/>
                          </a:solidFill>
                          <a:effectLst/>
                          <a:latin typeface="Verdana" panose="020B0604030504040204" pitchFamily="34" charset="0"/>
                        </a:rPr>
                        <a:t>61-125</a:t>
                      </a:r>
                    </a:p>
                  </a:txBody>
                  <a:tcPr marL="29981" marR="29981" marT="29981" marB="29981"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D1DAE0"/>
                    </a:solidFill>
                  </a:tcPr>
                </a:tc>
                <a:tc vMerge="1">
                  <a:txBody>
                    <a:bodyPr/>
                    <a:lstStyle/>
                    <a:p>
                      <a:pPr rtl="1"/>
                      <a:endParaRPr lang="fa-IR"/>
                    </a:p>
                  </a:txBody>
                  <a:tcPr/>
                </a:tc>
                <a:tc vMerge="1">
                  <a:txBody>
                    <a:bodyPr/>
                    <a:lstStyle/>
                    <a:p>
                      <a:pPr rtl="1"/>
                      <a:endParaRPr lang="fa-IR"/>
                    </a:p>
                  </a:txBody>
                  <a:tcPr/>
                </a:tc>
              </a:tr>
              <a:tr h="257988">
                <a:tc vMerge="1">
                  <a:txBody>
                    <a:bodyPr/>
                    <a:lstStyle/>
                    <a:p>
                      <a:pPr rtl="1"/>
                      <a:endParaRPr lang="fa-IR"/>
                    </a:p>
                  </a:txBody>
                  <a:tcPr/>
                </a:tc>
                <a:tc vMerge="1">
                  <a:txBody>
                    <a:bodyPr/>
                    <a:lstStyle/>
                    <a:p>
                      <a:pPr rtl="1"/>
                      <a:endParaRPr lang="fa-IR"/>
                    </a:p>
                  </a:txBody>
                  <a:tcPr/>
                </a:tc>
                <a:tc>
                  <a:txBody>
                    <a:bodyPr/>
                    <a:lstStyle/>
                    <a:p>
                      <a:pPr algn="ctr"/>
                      <a:r>
                        <a:rPr lang="en-US" sz="1100" b="1" u="none" strike="noStrike">
                          <a:solidFill>
                            <a:schemeClr val="tx1"/>
                          </a:solidFill>
                          <a:effectLst/>
                          <a:latin typeface="Verdana" panose="020B0604030504040204" pitchFamily="34" charset="0"/>
                        </a:rPr>
                        <a:t>F</a:t>
                      </a:r>
                    </a:p>
                  </a:txBody>
                  <a:tcPr marL="29981" marR="29981" marT="29981" marB="29981"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E1EAF0"/>
                    </a:solidFill>
                  </a:tcPr>
                </a:tc>
                <a:tc>
                  <a:txBody>
                    <a:bodyPr/>
                    <a:lstStyle/>
                    <a:p>
                      <a:pPr algn="ctr"/>
                      <a:r>
                        <a:rPr lang="fa-IR" sz="1100" b="1" u="none" strike="noStrike">
                          <a:solidFill>
                            <a:schemeClr val="tx1"/>
                          </a:solidFill>
                          <a:effectLst/>
                          <a:latin typeface="Verdana" panose="020B0604030504040204" pitchFamily="34" charset="0"/>
                        </a:rPr>
                        <a:t>50</a:t>
                      </a:r>
                    </a:p>
                  </a:txBody>
                  <a:tcPr marL="29981" marR="29981" marT="29981" marB="29981"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E1EAF0"/>
                    </a:solidFill>
                  </a:tcPr>
                </a:tc>
                <a:tc>
                  <a:txBody>
                    <a:bodyPr/>
                    <a:lstStyle/>
                    <a:p>
                      <a:pPr algn="ctr"/>
                      <a:r>
                        <a:rPr lang="fa-IR" sz="1100" b="1" u="none" strike="noStrike">
                          <a:solidFill>
                            <a:schemeClr val="tx1"/>
                          </a:solidFill>
                          <a:effectLst/>
                          <a:latin typeface="Verdana" panose="020B0604030504040204" pitchFamily="34" charset="0"/>
                        </a:rPr>
                        <a:t>6-19</a:t>
                      </a:r>
                    </a:p>
                  </a:txBody>
                  <a:tcPr marL="29981" marR="29981" marT="29981" marB="29981"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E1EAF0"/>
                    </a:solidFill>
                  </a:tcPr>
                </a:tc>
                <a:tc>
                  <a:txBody>
                    <a:bodyPr/>
                    <a:lstStyle/>
                    <a:p>
                      <a:pPr algn="ctr"/>
                      <a:r>
                        <a:rPr lang="fa-IR" sz="1100" b="1" u="none" strike="noStrike">
                          <a:solidFill>
                            <a:schemeClr val="tx1"/>
                          </a:solidFill>
                          <a:effectLst/>
                          <a:latin typeface="Verdana" panose="020B0604030504040204" pitchFamily="34" charset="0"/>
                        </a:rPr>
                        <a:t>45-105</a:t>
                      </a:r>
                    </a:p>
                  </a:txBody>
                  <a:tcPr marL="29981" marR="29981" marT="29981" marB="29981"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E1EAF0"/>
                    </a:solidFill>
                  </a:tcPr>
                </a:tc>
                <a:tc vMerge="1">
                  <a:txBody>
                    <a:bodyPr/>
                    <a:lstStyle/>
                    <a:p>
                      <a:pPr rtl="1"/>
                      <a:endParaRPr lang="fa-IR"/>
                    </a:p>
                  </a:txBody>
                  <a:tcPr/>
                </a:tc>
                <a:tc vMerge="1">
                  <a:txBody>
                    <a:bodyPr/>
                    <a:lstStyle/>
                    <a:p>
                      <a:pPr rtl="1"/>
                      <a:endParaRPr lang="fa-IR"/>
                    </a:p>
                  </a:txBody>
                  <a:tcPr/>
                </a:tc>
              </a:tr>
              <a:tr h="257988">
                <a:tc vMerge="1">
                  <a:txBody>
                    <a:bodyPr/>
                    <a:lstStyle/>
                    <a:p>
                      <a:pPr rtl="1"/>
                      <a:endParaRPr lang="fa-IR"/>
                    </a:p>
                  </a:txBody>
                  <a:tcPr/>
                </a:tc>
                <a:tc vMerge="1">
                  <a:txBody>
                    <a:bodyPr/>
                    <a:lstStyle/>
                    <a:p>
                      <a:pPr rtl="1"/>
                      <a:endParaRPr lang="fa-IR"/>
                    </a:p>
                  </a:txBody>
                  <a:tcPr/>
                </a:tc>
                <a:tc>
                  <a:txBody>
                    <a:bodyPr/>
                    <a:lstStyle/>
                    <a:p>
                      <a:pPr algn="ctr"/>
                      <a:r>
                        <a:rPr lang="en-US" sz="1100" b="1" u="none" strike="noStrike">
                          <a:solidFill>
                            <a:schemeClr val="tx1"/>
                          </a:solidFill>
                          <a:effectLst/>
                          <a:latin typeface="Verdana" panose="020B0604030504040204" pitchFamily="34" charset="0"/>
                        </a:rPr>
                        <a:t>EF</a:t>
                      </a:r>
                    </a:p>
                  </a:txBody>
                  <a:tcPr marL="29981" marR="29981" marT="29981" marB="29981"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EFEFEF"/>
                    </a:solidFill>
                  </a:tcPr>
                </a:tc>
                <a:tc>
                  <a:txBody>
                    <a:bodyPr/>
                    <a:lstStyle/>
                    <a:p>
                      <a:pPr algn="ctr"/>
                      <a:r>
                        <a:rPr lang="fa-IR" sz="1100" b="1" u="none" strike="noStrike">
                          <a:solidFill>
                            <a:schemeClr val="tx1"/>
                          </a:solidFill>
                          <a:effectLst/>
                          <a:latin typeface="Verdana" panose="020B0604030504040204" pitchFamily="34" charset="0"/>
                        </a:rPr>
                        <a:t>35</a:t>
                      </a:r>
                    </a:p>
                  </a:txBody>
                  <a:tcPr marL="29981" marR="29981" marT="29981" marB="29981"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EFEFEF"/>
                    </a:solidFill>
                  </a:tcPr>
                </a:tc>
                <a:tc>
                  <a:txBody>
                    <a:bodyPr/>
                    <a:lstStyle/>
                    <a:p>
                      <a:pPr algn="ctr"/>
                      <a:r>
                        <a:rPr lang="fa-IR" sz="1100" b="1" u="none" strike="noStrike">
                          <a:solidFill>
                            <a:schemeClr val="tx1"/>
                          </a:solidFill>
                          <a:effectLst/>
                          <a:latin typeface="Verdana" panose="020B0604030504040204" pitchFamily="34" charset="0"/>
                        </a:rPr>
                        <a:t>6</a:t>
                      </a:r>
                    </a:p>
                  </a:txBody>
                  <a:tcPr marL="29981" marR="29981" marT="29981" marB="29981"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EFEFEF"/>
                    </a:solidFill>
                  </a:tcPr>
                </a:tc>
                <a:tc>
                  <a:txBody>
                    <a:bodyPr/>
                    <a:lstStyle/>
                    <a:p>
                      <a:pPr algn="ctr"/>
                      <a:r>
                        <a:rPr lang="fa-IR" sz="1100" b="1" u="none" strike="noStrike">
                          <a:solidFill>
                            <a:schemeClr val="tx1"/>
                          </a:solidFill>
                          <a:effectLst/>
                          <a:latin typeface="Verdana" panose="020B0604030504040204" pitchFamily="34" charset="0"/>
                        </a:rPr>
                        <a:t>70-90</a:t>
                      </a:r>
                    </a:p>
                  </a:txBody>
                  <a:tcPr marL="29981" marR="29981" marT="29981" marB="29981"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EFEFEF"/>
                    </a:solidFill>
                  </a:tcPr>
                </a:tc>
                <a:tc vMerge="1">
                  <a:txBody>
                    <a:bodyPr/>
                    <a:lstStyle/>
                    <a:p>
                      <a:pPr rtl="1"/>
                      <a:endParaRPr lang="fa-IR"/>
                    </a:p>
                  </a:txBody>
                  <a:tcPr/>
                </a:tc>
                <a:tc vMerge="1">
                  <a:txBody>
                    <a:bodyPr/>
                    <a:lstStyle/>
                    <a:p>
                      <a:pPr rtl="1"/>
                      <a:endParaRPr lang="fa-IR"/>
                    </a:p>
                  </a:txBody>
                  <a:tcPr/>
                </a:tc>
              </a:tr>
              <a:tr h="449485">
                <a:tc>
                  <a:txBody>
                    <a:bodyPr/>
                    <a:lstStyle/>
                    <a:p>
                      <a:pPr algn="ctr"/>
                      <a:r>
                        <a:rPr lang="en-US" sz="1100" b="1" u="none" strike="noStrike">
                          <a:solidFill>
                            <a:schemeClr val="tx1"/>
                          </a:solidFill>
                          <a:effectLst/>
                          <a:latin typeface="Verdana" panose="020B0604030504040204" pitchFamily="34" charset="0"/>
                        </a:rPr>
                        <a:t>HST250</a:t>
                      </a:r>
                    </a:p>
                  </a:txBody>
                  <a:tcPr marL="29981" marR="29981" marT="29981" marB="29981"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E1EAF0"/>
                    </a:solidFill>
                  </a:tcPr>
                </a:tc>
                <a:tc>
                  <a:txBody>
                    <a:bodyPr/>
                    <a:lstStyle/>
                    <a:p>
                      <a:pPr algn="ctr"/>
                      <a:r>
                        <a:rPr lang="fa-IR" sz="1100" b="1" u="none" strike="noStrike">
                          <a:solidFill>
                            <a:schemeClr val="tx1"/>
                          </a:solidFill>
                          <a:effectLst/>
                          <a:latin typeface="Verdana" panose="020B0604030504040204" pitchFamily="34" charset="0"/>
                        </a:rPr>
                        <a:t>1150</a:t>
                      </a:r>
                    </a:p>
                  </a:txBody>
                  <a:tcPr marL="29981" marR="29981" marT="29981" marB="29981"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E1EAF0"/>
                    </a:solidFill>
                  </a:tcPr>
                </a:tc>
                <a:tc>
                  <a:txBody>
                    <a:bodyPr/>
                    <a:lstStyle/>
                    <a:p>
                      <a:pPr algn="ctr"/>
                      <a:r>
                        <a:rPr lang="en-US" sz="1100" b="1" u="none" strike="noStrike">
                          <a:solidFill>
                            <a:schemeClr val="tx1"/>
                          </a:solidFill>
                          <a:effectLst/>
                          <a:latin typeface="Verdana" panose="020B0604030504040204" pitchFamily="34" charset="0"/>
                        </a:rPr>
                        <a:t>EC</a:t>
                      </a:r>
                    </a:p>
                  </a:txBody>
                  <a:tcPr marL="29981" marR="29981" marT="29981" marB="29981"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E1EAF0"/>
                    </a:solidFill>
                  </a:tcPr>
                </a:tc>
                <a:tc>
                  <a:txBody>
                    <a:bodyPr/>
                    <a:lstStyle/>
                    <a:p>
                      <a:pPr algn="ctr"/>
                      <a:r>
                        <a:rPr lang="fa-IR" sz="1100" b="1" u="none" strike="noStrike">
                          <a:solidFill>
                            <a:schemeClr val="tx1"/>
                          </a:solidFill>
                          <a:effectLst/>
                          <a:latin typeface="Verdana" panose="020B0604030504040204" pitchFamily="34" charset="0"/>
                        </a:rPr>
                        <a:t>215</a:t>
                      </a:r>
                    </a:p>
                  </a:txBody>
                  <a:tcPr marL="29981" marR="29981" marT="29981" marB="29981"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E1EAF0"/>
                    </a:solidFill>
                  </a:tcPr>
                </a:tc>
                <a:tc>
                  <a:txBody>
                    <a:bodyPr/>
                    <a:lstStyle/>
                    <a:p>
                      <a:pPr algn="ctr"/>
                      <a:r>
                        <a:rPr lang="fa-IR" sz="1100" b="1" u="none" strike="noStrike">
                          <a:solidFill>
                            <a:schemeClr val="tx1"/>
                          </a:solidFill>
                          <a:effectLst/>
                          <a:latin typeface="Verdana" panose="020B0604030504040204" pitchFamily="34" charset="0"/>
                        </a:rPr>
                        <a:t>16-44</a:t>
                      </a:r>
                    </a:p>
                  </a:txBody>
                  <a:tcPr marL="29981" marR="29981" marT="29981" marB="29981"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E1EAF0"/>
                    </a:solidFill>
                  </a:tcPr>
                </a:tc>
                <a:tc>
                  <a:txBody>
                    <a:bodyPr/>
                    <a:lstStyle/>
                    <a:p>
                      <a:pPr algn="ctr"/>
                      <a:r>
                        <a:rPr lang="fa-IR" sz="1100" b="1" u="none" strike="noStrike">
                          <a:solidFill>
                            <a:schemeClr val="tx1"/>
                          </a:solidFill>
                          <a:effectLst/>
                          <a:latin typeface="Verdana" panose="020B0604030504040204" pitchFamily="34" charset="0"/>
                        </a:rPr>
                        <a:t>110-380</a:t>
                      </a:r>
                    </a:p>
                  </a:txBody>
                  <a:tcPr marL="29981" marR="29981" marT="29981" marB="29981"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E1EAF0"/>
                    </a:solidFill>
                  </a:tcPr>
                </a:tc>
                <a:tc>
                  <a:txBody>
                    <a:bodyPr/>
                    <a:lstStyle/>
                    <a:p>
                      <a:pPr algn="ctr"/>
                      <a:r>
                        <a:rPr lang="fa-IR" sz="1100" b="1" u="none" strike="noStrike">
                          <a:solidFill>
                            <a:schemeClr val="tx1"/>
                          </a:solidFill>
                          <a:effectLst/>
                          <a:latin typeface="Verdana" panose="020B0604030504040204" pitchFamily="34" charset="0"/>
                        </a:rPr>
                        <a:t>250</a:t>
                      </a:r>
                    </a:p>
                  </a:txBody>
                  <a:tcPr marL="29981" marR="29981" marT="29981" marB="29981"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E1EAF0"/>
                    </a:solidFill>
                  </a:tcPr>
                </a:tc>
                <a:tc>
                  <a:txBody>
                    <a:bodyPr/>
                    <a:lstStyle/>
                    <a:p>
                      <a:pPr algn="ctr"/>
                      <a:r>
                        <a:rPr lang="fa-IR" sz="1100" b="1" u="none" strike="noStrike" dirty="0">
                          <a:solidFill>
                            <a:schemeClr val="tx1"/>
                          </a:solidFill>
                          <a:effectLst/>
                          <a:latin typeface="Verdana" panose="020B0604030504040204" pitchFamily="34" charset="0"/>
                        </a:rPr>
                        <a:t>2100×2320×2</a:t>
                      </a:r>
                    </a:p>
                  </a:txBody>
                  <a:tcPr marL="29981" marR="29981" marT="29981" marB="29981"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E1EAF0"/>
                    </a:solidFill>
                  </a:tcPr>
                </a:tc>
              </a:tr>
            </a:tbl>
          </a:graphicData>
        </a:graphic>
      </p:graphicFrame>
    </p:spTree>
    <p:extLst>
      <p:ext uri="{BB962C8B-B14F-4D97-AF65-F5344CB8AC3E}">
        <p14:creationId xmlns:p14="http://schemas.microsoft.com/office/powerpoint/2010/main" val="295272425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194</TotalTime>
  <Words>870</Words>
  <Application>Microsoft Office PowerPoint</Application>
  <PresentationFormat>On-screen Show (4:3)</PresentationFormat>
  <Paragraphs>226</Paragraphs>
  <Slides>22</Slides>
  <Notes>0</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22</vt:i4>
      </vt:variant>
    </vt:vector>
  </HeadingPairs>
  <TitlesOfParts>
    <vt:vector size="35" baseType="lpstr">
      <vt:lpstr>Aban</vt:lpstr>
      <vt:lpstr>Arena Black</vt:lpstr>
      <vt:lpstr>Arial</vt:lpstr>
      <vt:lpstr>Arial Black</vt:lpstr>
      <vt:lpstr>B Nazanin</vt:lpstr>
      <vt:lpstr>Calibri</vt:lpstr>
      <vt:lpstr>iran-sans</vt:lpstr>
      <vt:lpstr>IRANSans</vt:lpstr>
      <vt:lpstr>Tahoma</vt:lpstr>
      <vt:lpstr>Times New Roman</vt:lpstr>
      <vt:lpstr>Verdana</vt:lpstr>
      <vt:lpstr>Wingdings</vt:lpstr>
      <vt:lpstr>Office Theme</vt:lpstr>
      <vt:lpstr>درس فناوری ذره  جلسه ۱۱ دکتر مریم حسینی زری  موضوع: تولید پودر از بالا به پایین  انواع آسیاب</vt:lpstr>
      <vt:lpstr>انواع آسیاب</vt:lpstr>
      <vt:lpstr>سنگ شکن چکشی تولید بالا و نسبت خرد کردن بالا است</vt:lpstr>
      <vt:lpstr>انواع سنگ شکن چکشی</vt:lpstr>
      <vt:lpstr>سنگ شکن فکی </vt:lpstr>
      <vt:lpstr>سنگ شکن فکی</vt:lpstr>
      <vt:lpstr>کاربردسنگ شکن فکی</vt:lpstr>
      <vt:lpstr>سنگ شکن مخروطی </vt:lpstr>
      <vt:lpstr>آسیاب مخروطی</vt:lpstr>
      <vt:lpstr>آسیاب بسکت میل</vt:lpstr>
      <vt:lpstr>آسیاب بسکت میل  </vt:lpstr>
      <vt:lpstr>آسیاب بسکت میل</vt:lpstr>
      <vt:lpstr>آسیاب پر میل</vt:lpstr>
      <vt:lpstr>آسیاب پلاس میل</vt:lpstr>
      <vt:lpstr>مقایسه بسکت میل و پلاس میل </vt:lpstr>
      <vt:lpstr>آسیاب جت میل </vt:lpstr>
      <vt:lpstr>آسیاب جت میل </vt:lpstr>
      <vt:lpstr>آسیاب جت میل</vt:lpstr>
      <vt:lpstr>کاربرد آسیاب جت میل </vt:lpstr>
      <vt:lpstr>  یک مدل از جت­میل  fluid bed </vt:lpstr>
      <vt:lpstr>جدول تبدیل مش به میکرون </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درس فناوری ذره  جلسه دوم دکتر مریم حسینی زری  موضوع: نانوپودرها</dc:title>
  <dc:creator>Dr. Hosseini</dc:creator>
  <cp:lastModifiedBy>Dr. Hosseini</cp:lastModifiedBy>
  <cp:revision>24</cp:revision>
  <dcterms:modified xsi:type="dcterms:W3CDTF">2020-12-01T08:55:25Z</dcterms:modified>
</cp:coreProperties>
</file>